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836" r:id="rId2"/>
    <p:sldId id="956" r:id="rId3"/>
    <p:sldId id="959" r:id="rId4"/>
    <p:sldId id="961" r:id="rId5"/>
    <p:sldId id="983" r:id="rId6"/>
    <p:sldId id="963" r:id="rId7"/>
    <p:sldId id="955" r:id="rId8"/>
    <p:sldId id="971" r:id="rId9"/>
    <p:sldId id="984" r:id="rId10"/>
    <p:sldId id="917" r:id="rId11"/>
    <p:sldId id="844" r:id="rId12"/>
    <p:sldId id="884" r:id="rId13"/>
    <p:sldId id="981" r:id="rId14"/>
    <p:sldId id="982" r:id="rId15"/>
    <p:sldId id="979" r:id="rId16"/>
    <p:sldId id="976" r:id="rId17"/>
    <p:sldId id="977" r:id="rId18"/>
    <p:sldId id="407" r:id="rId19"/>
    <p:sldId id="272" r:id="rId20"/>
    <p:sldId id="98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elvetica" panose="020B0604020202020204" pitchFamily="34" charset="0"/>
      <p:regular r:id="rId27"/>
      <p:bold r:id="rId28"/>
      <p:italic r:id="rId29"/>
      <p:boldItalic r:id="rId30"/>
    </p:embeddedFont>
    <p:embeddedFont>
      <p:font typeface="Source Sans Pro" panose="020B0503030403020204" pitchFamily="34" charset="0"/>
      <p:regular r:id="rId31"/>
      <p:bold r:id="rId32"/>
      <p:italic r:id="rId33"/>
      <p:boldItalic r:id="rId34"/>
    </p:embeddedFont>
    <p:embeddedFont>
      <p:font typeface="Source Sans Pro Light" panose="020B0403030403020204" pitchFamily="34" charset="0"/>
      <p:regular r:id="rId35"/>
      <p:italic r:id="rId36"/>
    </p:embeddedFont>
    <p:embeddedFont>
      <p:font typeface="Source Serif Pro" panose="02040603050405020204" pitchFamily="18" charset="0"/>
      <p:regular r:id="rId37"/>
      <p:bold r:id="rId38"/>
      <p:italic r:id="rId39"/>
      <p:boldItalic r:id="rId4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4F0"/>
    <a:srgbClr val="0C1C42"/>
    <a:srgbClr val="FFD494"/>
    <a:srgbClr val="5EFFB9"/>
    <a:srgbClr val="FF795F"/>
    <a:srgbClr val="04A2B3"/>
    <a:srgbClr val="66E6FF"/>
    <a:srgbClr val="143987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38"/>
    <p:restoredTop sz="70738" autoAdjust="0"/>
  </p:normalViewPr>
  <p:slideViewPr>
    <p:cSldViewPr snapToGrid="0" snapToObjects="1">
      <p:cViewPr varScale="1">
        <p:scale>
          <a:sx n="45" d="100"/>
          <a:sy n="45" d="100"/>
        </p:scale>
        <p:origin x="10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4C36C-97BD-7D41-AF2E-018F9629EF7A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996E8-D444-C54A-9567-4E533A501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24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4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4264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3158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472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4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367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8349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må jobbe på mange områder samtidig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524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Hvem driver den? VI - SAMMEN!</a:t>
            </a:r>
          </a:p>
          <a:p>
            <a:r>
              <a:rPr lang="nb-NO" dirty="0"/>
              <a:t>Dette er ikke noe som bare enkelte av oss kan gjøre alene – det må felles innsats til:</a:t>
            </a:r>
          </a:p>
          <a:p>
            <a:pPr marL="171450" indent="-171450">
              <a:buFontTx/>
              <a:buChar char="-"/>
            </a:pP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Utdanningsinstitusjoner</a:t>
            </a:r>
          </a:p>
          <a:p>
            <a:pPr marL="171450" indent="-171450">
              <a:buFontTx/>
              <a:buChar char="-"/>
            </a:pP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Forskere/institutter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/>
              <a:t>Forvaltning</a:t>
            </a:r>
          </a:p>
          <a:p>
            <a:pPr marL="171450" indent="-171450">
              <a:buFontTx/>
              <a:buChar char="-"/>
            </a:pPr>
            <a:r>
              <a:rPr lang="nb-NO" dirty="0"/>
              <a:t>Bedrifter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Klynger</a:t>
            </a:r>
          </a:p>
          <a:p>
            <a:pPr marL="171450" indent="-171450">
              <a:buFontTx/>
              <a:buChar char="-"/>
            </a:pPr>
            <a:r>
              <a:rPr lang="nb-NO" dirty="0"/>
              <a:t>Virkemiddelapparat</a:t>
            </a:r>
          </a:p>
          <a:p>
            <a:pPr marL="171450" indent="-171450">
              <a:buFontTx/>
              <a:buChar char="-"/>
            </a:pPr>
            <a:r>
              <a:rPr lang="nb-NO" dirty="0"/>
              <a:t>Politikere</a:t>
            </a:r>
          </a:p>
          <a:p>
            <a:pPr marL="0" indent="0">
              <a:buFontTx/>
              <a:buNone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– offentlig og private midler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43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"Det forekommer også oppdrett av torsk, kveite røye og enkelte andre fiskearter, oppdrett av yngel til matfiskproduksjon, tang og tare og blåskjell. I tillegg foregår det oppdrett av såkalt "rensefisk" som rognkjeks og ulike leppefisker. Andre fiskearter eller biomarine ressurser utgjør en svært liten andel av den totale oppdrettsproduksjonen og verdiskapingen." </a:t>
            </a:r>
          </a:p>
          <a:p>
            <a:endParaRPr lang="nb-NO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Kilde: Regjeringens havbruksstrategi "Et hav av muligheter"</a:t>
            </a:r>
            <a:endParaRPr lang="en-GB" sz="1200" i="1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23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7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996E8-D444-C54A-9567-4E533A501A8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364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40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7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331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Torsk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ble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utvalgt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som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den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mest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lovende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arten</a:t>
            </a:r>
            <a:endParaRPr lang="en-GB" sz="1200" dirty="0">
              <a:solidFill>
                <a:srgbClr val="0593AB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Torskeoppdrett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økte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til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20 000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tonn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i 2010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Kollapset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deretter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til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0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tonn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i 2015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Laks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økte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fra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0,6 mill.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tonn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til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1,35 mill.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tonn</a:t>
            </a:r>
            <a:endParaRPr lang="en-GB" sz="1200" dirty="0">
              <a:solidFill>
                <a:srgbClr val="0593AB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Kveite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røye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og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piggvar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har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vært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stabilt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lav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flekksteinbit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nådde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aldri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kommersiell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produksjon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Med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unntak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av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torsk og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rognkjeks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har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det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vært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brukt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lite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ressurser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på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utvikling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av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 nye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arter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i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norsk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havbruksnæring</a:t>
            </a:r>
            <a:r>
              <a:rPr lang="en-GB" sz="1200" dirty="0">
                <a:solidFill>
                  <a:srgbClr val="0593A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591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Hvordan ser det ut om det røde ”blodbadet” renner 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43CF-E108-034A-8FB6-332B6F8B35E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0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6AF18990-65E7-3B4F-988B-F92E14A8A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7231" y="-61052"/>
            <a:ext cx="12426462" cy="6980104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1B3F8F-6976-624A-B1D5-7E3E2726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Panton" pitchFamily="2" charset="77"/>
              </a:defRPr>
            </a:lvl1pPr>
          </a:lstStyle>
          <a:p>
            <a:fld id="{8AF2CBB1-875B-9545-927E-F72ADEB83549}" type="datetimeFigureOut">
              <a:rPr lang="nb-NO" smtClean="0"/>
              <a:pPr/>
              <a:t>12.10.2022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A88C50-3956-9C4B-B566-5BF76755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Panton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B814BF-B919-D345-A32E-2449F785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Panton" pitchFamily="2" charset="77"/>
              </a:defRPr>
            </a:lvl1pPr>
          </a:lstStyle>
          <a:p>
            <a:fld id="{808F4C12-5C2E-824A-AB78-6AEFD4D3135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A9B871F-61AE-414F-9BEF-4F8FDDCCD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4938" y="207272"/>
            <a:ext cx="1327606" cy="344555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86A2ACE5-DC30-D446-8197-47E9A4A8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22363"/>
            <a:ext cx="12191999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69F77E0-3FF4-2341-AC8D-B87F949F5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7889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B5BADF-FDC0-C643-89F7-8B6CAE99DEEA}"/>
              </a:ext>
            </a:extLst>
          </p:cNvPr>
          <p:cNvSpPr/>
          <p:nvPr userDrawn="1"/>
        </p:nvSpPr>
        <p:spPr>
          <a:xfrm>
            <a:off x="304800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5D7B90-127C-B649-8923-4C6483A9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84" y="795129"/>
            <a:ext cx="2377069" cy="1440643"/>
          </a:xfrm>
        </p:spPr>
        <p:txBody>
          <a:bodyPr anchor="b">
            <a:normAutofit/>
          </a:bodyPr>
          <a:lstStyle>
            <a:lvl1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479CC1-FB71-5348-846A-CA413729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727" y="576471"/>
            <a:ext cx="8212874" cy="580445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9009E5-E7E8-A04F-A62B-ABB4AA438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84" y="2246242"/>
            <a:ext cx="2377069" cy="4134681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2BAA1-1BAC-664A-8F78-4D4540A4E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5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D33A3C-FBF8-E449-A714-1D2E79C51878}"/>
              </a:ext>
            </a:extLst>
          </p:cNvPr>
          <p:cNvSpPr/>
          <p:nvPr userDrawn="1"/>
        </p:nvSpPr>
        <p:spPr>
          <a:xfrm>
            <a:off x="5816600" y="0"/>
            <a:ext cx="6375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5D7B90-127C-B649-8923-4C6483A9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5129"/>
            <a:ext cx="4749800" cy="1440643"/>
          </a:xfrm>
        </p:spPr>
        <p:txBody>
          <a:bodyPr anchor="b">
            <a:normAutofit/>
          </a:bodyPr>
          <a:lstStyle>
            <a:lvl1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479CC1-FB71-5348-846A-CA413729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3" y="576471"/>
            <a:ext cx="5297557" cy="580445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9009E5-E7E8-A04F-A62B-ABB4AA438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246242"/>
            <a:ext cx="4749800" cy="4134681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2BAA1-1BAC-664A-8F78-4D4540A4E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B2C24-5B80-9A4F-984A-6891E9C17FC0}"/>
              </a:ext>
            </a:extLst>
          </p:cNvPr>
          <p:cNvSpPr/>
          <p:nvPr userDrawn="1"/>
        </p:nvSpPr>
        <p:spPr>
          <a:xfrm>
            <a:off x="5521" y="0"/>
            <a:ext cx="6375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5D7B90-127C-B649-8923-4C6483A9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757" y="795129"/>
            <a:ext cx="4749800" cy="1440643"/>
          </a:xfrm>
        </p:spPr>
        <p:txBody>
          <a:bodyPr anchor="b">
            <a:normAutofit/>
          </a:bodyPr>
          <a:lstStyle>
            <a:lvl1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479CC1-FB71-5348-846A-CA413729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43" y="576471"/>
            <a:ext cx="5297557" cy="580445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9009E5-E7E8-A04F-A62B-ABB4AA438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7757" y="2246242"/>
            <a:ext cx="4749800" cy="4134681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2502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9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B5BADF-FDC0-C643-89F7-8B6CAE99DEEA}"/>
              </a:ext>
            </a:extLst>
          </p:cNvPr>
          <p:cNvSpPr/>
          <p:nvPr userDrawn="1"/>
        </p:nvSpPr>
        <p:spPr>
          <a:xfrm>
            <a:off x="304800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5D7B90-127C-B649-8923-4C6483A9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84" y="795129"/>
            <a:ext cx="2377069" cy="1440643"/>
          </a:xfrm>
        </p:spPr>
        <p:txBody>
          <a:bodyPr anchor="b">
            <a:normAutofit/>
          </a:bodyPr>
          <a:lstStyle>
            <a:lvl1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479CC1-FB71-5348-846A-CA413729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727" y="576471"/>
            <a:ext cx="8212874" cy="580445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9009E5-E7E8-A04F-A62B-ABB4AA438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84" y="2246242"/>
            <a:ext cx="2377069" cy="4134681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2BAA1-1BAC-664A-8F78-4D4540A4E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18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DB3FDA-074E-C34E-9ECB-F055F75A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4A4FD9E-6679-4443-A726-BAE2AFD21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2E61729-224F-5E4E-BE86-BE40C8810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4B45C8-5BAE-794A-8A11-BA912223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058C408-AC5C-1646-B00B-846181DB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803C21-B2CE-0E47-B4AA-DA1A1641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025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42447D-AEA4-6141-A5E1-84EBED29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3D2AE4D-DFE2-3840-8A5F-DD10022AE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345362-A876-234B-A19D-8E2057D2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0F2042-7268-9246-A1DE-D8A2C463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411A4D-060D-774E-A030-08804879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518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C7E0AB0-C5F9-9048-9528-CC3CD3711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10A87C8-9DD9-AF4E-8502-D3112E4D5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BE7AA5-3F26-1B4D-8934-FC29258B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437225-4CDB-654D-B69C-56A8F4A4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C39B95-E495-DA42-B390-570D3DFA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408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D1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9319B28-B4E6-CF49-BB98-CE5D1F2CE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954" y="3191434"/>
            <a:ext cx="12203953" cy="31593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6EB91-3905-BD45-9212-A03768850A7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55812" y="1151549"/>
            <a:ext cx="3322917" cy="4079772"/>
          </a:xfrm>
          <a:ln w="25400">
            <a:solidFill>
              <a:srgbClr val="0593AB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</a:t>
            </a:r>
            <a:r>
              <a:rPr lang="en-US" err="1"/>
              <a:t>picturev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9FFE759-C293-CF4A-BDDF-AAA10640F7A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313271" y="1151547"/>
            <a:ext cx="3322917" cy="4079772"/>
          </a:xfrm>
          <a:ln w="25400">
            <a:solidFill>
              <a:srgbClr val="0593AB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</a:t>
            </a:r>
            <a:r>
              <a:rPr lang="en-US" err="1"/>
              <a:t>picturev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E520E98-0DBB-9340-B5F5-AFDA93FB592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34542" y="1151547"/>
            <a:ext cx="3322917" cy="4079772"/>
          </a:xfrm>
          <a:ln w="25400">
            <a:solidFill>
              <a:srgbClr val="0593AB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</a:t>
            </a:r>
            <a:r>
              <a:rPr lang="en-US" err="1"/>
              <a:t>picturev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6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39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med video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looptest2" descr="videolooptest2">
            <a:hlinkClick r:id="" action="ppaction://media"/>
            <a:extLst>
              <a:ext uri="{FF2B5EF4-FFF2-40B4-BE49-F238E27FC236}">
                <a16:creationId xmlns:a16="http://schemas.microsoft.com/office/drawing/2014/main" id="{799F4DC4-CE26-1E42-A843-FCA07876F6C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8426" y="-25400"/>
            <a:ext cx="12420601" cy="69865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A7BE57-1B6F-2341-A705-826375131106}"/>
              </a:ext>
            </a:extLst>
          </p:cNvPr>
          <p:cNvSpPr/>
          <p:nvPr userDrawn="1"/>
        </p:nvSpPr>
        <p:spPr>
          <a:xfrm>
            <a:off x="-609600" y="-167268"/>
            <a:ext cx="13411198" cy="720368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1B3F8F-6976-624A-B1D5-7E3E2726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Panton" pitchFamily="2" charset="77"/>
              </a:defRPr>
            </a:lvl1pPr>
          </a:lstStyle>
          <a:p>
            <a:fld id="{8AF2CBB1-875B-9545-927E-F72ADEB83549}" type="datetimeFigureOut">
              <a:rPr lang="nb-NO" smtClean="0"/>
              <a:pPr/>
              <a:t>12.10.2022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A88C50-3956-9C4B-B566-5BF76755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Panton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B814BF-B919-D345-A32E-2449F785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Panton" pitchFamily="2" charset="77"/>
              </a:defRPr>
            </a:lvl1pPr>
          </a:lstStyle>
          <a:p>
            <a:fld id="{808F4C12-5C2E-824A-AB78-6AEFD4D3135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A9B871F-61AE-414F-9BEF-4F8FDDCCDB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4938" y="207272"/>
            <a:ext cx="1327606" cy="344555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86A2ACE5-DC30-D446-8197-47E9A4A8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22363"/>
            <a:ext cx="12191999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69F77E0-3FF4-2341-AC8D-B87F949F5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9567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4BA89E-E717-1844-B7FB-79A6CF73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46DB1C-6E28-934D-BC8B-84E7D3CD0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FA760-97A0-694C-9A8C-C0B38E4B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B493A2-BCBD-C34C-BF46-DB62FF7F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F95DAB-A445-2647-81B2-A1C8404A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7865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721367-1245-C740-B1CD-A2D71BFF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56EBFD-571C-344D-AFC4-01D5580B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12D833-D54F-FD4B-89CF-75DC35B3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86021C-55E9-E546-AC2D-081FE3DF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687C4F-DE6C-AF46-A80A-22DC5EFF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424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0196F2-714B-1145-8552-49730DE3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9CC056-3D3E-DC4F-BB05-68D99BF54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88E48CC-28AB-444C-8E39-F3F8E1B8E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5EC0A0C-D79D-3744-879C-9D4F82C0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B533BD-6BF6-0F4B-BE3A-15F4CA2E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20BCE1-6AED-CC43-B424-C95B3579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35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0E46CD-9D92-AC47-874D-3D3AA72F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1676B61-78F5-3B44-ADBD-A7EF1F19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CBB1-875B-9545-927E-F72ADEB83549}" type="datetimeFigureOut">
              <a:rPr lang="nb-NO" smtClean="0"/>
              <a:t>12.10.2022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ABD73B0-009A-BC4E-BFE4-66F5E16A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4FD33EB-A813-294D-B207-88DE9985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C12-5C2E-824A-AB78-6AEFD4D3135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158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48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BF53E0-C9A2-A541-9E44-E9F575577078}"/>
              </a:ext>
            </a:extLst>
          </p:cNvPr>
          <p:cNvSpPr/>
          <p:nvPr userDrawn="1"/>
        </p:nvSpPr>
        <p:spPr>
          <a:xfrm>
            <a:off x="5816600" y="0"/>
            <a:ext cx="6375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8A31A8DE-F20C-DA49-84F9-504A27B0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5129"/>
            <a:ext cx="4749800" cy="1440643"/>
          </a:xfrm>
        </p:spPr>
        <p:txBody>
          <a:bodyPr anchor="b">
            <a:normAutofit/>
          </a:bodyPr>
          <a:lstStyle>
            <a:lvl1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151562DD-F42F-7B4C-A0DC-59DFFFA16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3" y="576471"/>
            <a:ext cx="5297557" cy="580445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990B787E-FC3C-6348-9958-F6F31ABA1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246242"/>
            <a:ext cx="4749800" cy="4134681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F9BC18-99B5-FF41-9934-50B53E012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B2C24-5B80-9A4F-984A-6891E9C17FC0}"/>
              </a:ext>
            </a:extLst>
          </p:cNvPr>
          <p:cNvSpPr/>
          <p:nvPr userDrawn="1"/>
        </p:nvSpPr>
        <p:spPr>
          <a:xfrm>
            <a:off x="5521" y="0"/>
            <a:ext cx="6375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5D7B90-127C-B649-8923-4C6483A9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757" y="795129"/>
            <a:ext cx="4749800" cy="1440643"/>
          </a:xfrm>
        </p:spPr>
        <p:txBody>
          <a:bodyPr anchor="b">
            <a:normAutofit/>
          </a:bodyPr>
          <a:lstStyle>
            <a:lvl1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479CC1-FB71-5348-846A-CA413729B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43" y="576471"/>
            <a:ext cx="5297557" cy="580445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9009E5-E7E8-A04F-A62B-ABB4AA438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7757" y="2246242"/>
            <a:ext cx="4749800" cy="4134681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4998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F6D2666-F833-6E41-A201-BAB467F2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13BCB4-86C2-9042-8147-5E91D25EF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121BFA-D72A-1B48-B552-DFB5B29A2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Panton" pitchFamily="2" charset="77"/>
              </a:defRPr>
            </a:lvl1pPr>
          </a:lstStyle>
          <a:p>
            <a:fld id="{8AF2CBB1-875B-9545-927E-F72ADEB83549}" type="datetimeFigureOut">
              <a:rPr lang="nb-NO" smtClean="0"/>
              <a:pPr/>
              <a:t>12.10.2022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F54CB6-7E2C-D849-B2A9-7BE1ADC71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Panton" pitchFamily="2" charset="77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3C6F54-C3AA-2D41-A649-8CDDDEC25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Panton" pitchFamily="2" charset="77"/>
              </a:defRPr>
            </a:lvl1pPr>
          </a:lstStyle>
          <a:p>
            <a:fld id="{808F4C12-5C2E-824A-AB78-6AEFD4D3135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19F1149-C4D0-6740-8869-524DE8C5817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61" r:id="rId9"/>
    <p:sldLayoutId id="2147483662" r:id="rId10"/>
    <p:sldLayoutId id="2147483666" r:id="rId11"/>
    <p:sldLayoutId id="2147483667" r:id="rId12"/>
    <p:sldLayoutId id="2147483668" r:id="rId13"/>
    <p:sldLayoutId id="2147483657" r:id="rId14"/>
    <p:sldLayoutId id="2147483658" r:id="rId15"/>
    <p:sldLayoutId id="2147483659" r:id="rId16"/>
    <p:sldLayoutId id="2147483670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DCBAD1-B234-634B-9409-68131F62A210}"/>
              </a:ext>
            </a:extLst>
          </p:cNvPr>
          <p:cNvSpPr txBox="1">
            <a:spLocks/>
          </p:cNvSpPr>
          <p:nvPr/>
        </p:nvSpPr>
        <p:spPr>
          <a:xfrm>
            <a:off x="593773" y="4404860"/>
            <a:ext cx="8816495" cy="2444432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b-NO" altLang="en-US" sz="16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A2BBF0-B053-B94A-A497-DB933B6D19A4}"/>
              </a:ext>
            </a:extLst>
          </p:cNvPr>
          <p:cNvCxnSpPr/>
          <p:nvPr/>
        </p:nvCxnSpPr>
        <p:spPr>
          <a:xfrm>
            <a:off x="875140" y="4418706"/>
            <a:ext cx="825412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8ED621-7C07-42D6-BA9C-1C0E9925FC5C}"/>
              </a:ext>
            </a:extLst>
          </p:cNvPr>
          <p:cNvSpPr txBox="1"/>
          <p:nvPr/>
        </p:nvSpPr>
        <p:spPr>
          <a:xfrm>
            <a:off x="701350" y="1590438"/>
            <a:ext cx="9460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2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Veien</a:t>
            </a:r>
            <a:r>
              <a:rPr lang="en-US" sz="4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videre</a:t>
            </a:r>
            <a:r>
              <a:rPr lang="en-US" sz="4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br>
              <a:rPr lang="en-US" sz="4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for nye </a:t>
            </a:r>
            <a:r>
              <a:rPr lang="en-US" sz="42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oppdrettsarter</a:t>
            </a:r>
            <a:r>
              <a:rPr lang="en-US" sz="4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?</a:t>
            </a:r>
            <a:endParaRPr lang="nb-NO" altLang="en-US" sz="4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4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Sats Marint </a:t>
            </a:r>
            <a:br>
              <a:rPr lang="nb-NO" altLang="en-US" sz="4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</a:br>
            <a:r>
              <a:rPr lang="nb-NO" altLang="en-US" sz="4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12.-13. oktober 2022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88457-BF89-47FE-A370-5761943FFE24}"/>
              </a:ext>
            </a:extLst>
          </p:cNvPr>
          <p:cNvSpPr txBox="1"/>
          <p:nvPr/>
        </p:nvSpPr>
        <p:spPr>
          <a:xfrm>
            <a:off x="789077" y="4611256"/>
            <a:ext cx="729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Merete Kristiansen, mkr@akvaplan.niva.no</a:t>
            </a:r>
          </a:p>
        </p:txBody>
      </p:sp>
    </p:spTree>
    <p:extLst>
      <p:ext uri="{BB962C8B-B14F-4D97-AF65-F5344CB8AC3E}">
        <p14:creationId xmlns:p14="http://schemas.microsoft.com/office/powerpoint/2010/main" val="345947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F916B-2E1E-5442-A385-C8BCAE6F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1959" y="-57512"/>
            <a:ext cx="12203960" cy="68647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19368F-4F0B-2B43-99AE-A1CFE3BFF2A2}"/>
              </a:ext>
            </a:extLst>
          </p:cNvPr>
          <p:cNvSpPr txBox="1">
            <a:spLocks/>
          </p:cNvSpPr>
          <p:nvPr/>
        </p:nvSpPr>
        <p:spPr bwMode="auto">
          <a:xfrm>
            <a:off x="253514" y="5554805"/>
            <a:ext cx="11673013" cy="92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500" b="0" i="0" kern="1200">
                <a:solidFill>
                  <a:schemeClr val="bg1">
                    <a:lumMod val="95000"/>
                  </a:schemeClr>
                </a:solidFill>
                <a:latin typeface="Panton"/>
                <a:ea typeface="Panton" charset="0"/>
                <a:cs typeface="Panton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Kilde</a:t>
            </a:r>
            <a:r>
              <a:rPr lang="en-US" sz="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US" sz="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Fiskeridirektoratet</a:t>
            </a:r>
            <a:endParaRPr lang="en-US" sz="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08771-2D5B-4D81-D9B7-E2195A12C313}"/>
              </a:ext>
            </a:extLst>
          </p:cNvPr>
          <p:cNvSpPr txBox="1">
            <a:spLocks/>
          </p:cNvSpPr>
          <p:nvPr/>
        </p:nvSpPr>
        <p:spPr>
          <a:xfrm>
            <a:off x="414131" y="476577"/>
            <a:ext cx="968521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Men, utviklingen av de nye artene går sakte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AA1D3-7B54-B80F-7EE2-540ADAA966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1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C528C-B43D-2849-AC66-628F27D80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24" t="26326" r="15957" b="15998"/>
          <a:stretch/>
        </p:blipFill>
        <p:spPr>
          <a:xfrm>
            <a:off x="344855" y="1142096"/>
            <a:ext cx="11497035" cy="5632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2D481-4872-5F94-AC3D-63E818E5D7FB}"/>
              </a:ext>
            </a:extLst>
          </p:cNvPr>
          <p:cNvSpPr txBox="1">
            <a:spLocks/>
          </p:cNvSpPr>
          <p:nvPr/>
        </p:nvSpPr>
        <p:spPr>
          <a:xfrm>
            <a:off x="414130" y="476577"/>
            <a:ext cx="110090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Fordi – det er krevende og kostbart å utvikle nye arter</a:t>
            </a:r>
          </a:p>
          <a:p>
            <a:endParaRPr lang="nb-NO" sz="3200" b="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A2C20-DE96-711D-3881-3161C78E76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7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C1B1BB54-6C17-2468-B494-F0081154B257}"/>
              </a:ext>
            </a:extLst>
          </p:cNvPr>
          <p:cNvSpPr/>
          <p:nvPr/>
        </p:nvSpPr>
        <p:spPr>
          <a:xfrm>
            <a:off x="0" y="-52514"/>
            <a:ext cx="12192000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1767-3CFC-74CD-746D-32D95456FC79}"/>
              </a:ext>
            </a:extLst>
          </p:cNvPr>
          <p:cNvSpPr/>
          <p:nvPr/>
        </p:nvSpPr>
        <p:spPr>
          <a:xfrm>
            <a:off x="886689" y="2564694"/>
            <a:ext cx="10417930" cy="522446"/>
          </a:xfrm>
          <a:prstGeom prst="rect">
            <a:avLst/>
          </a:prstGeom>
          <a:gradFill>
            <a:gsLst>
              <a:gs pos="57000">
                <a:srgbClr val="0D1E47">
                  <a:lumMod val="90000"/>
                  <a:lumOff val="10000"/>
                </a:srgbClr>
              </a:gs>
              <a:gs pos="0">
                <a:srgbClr val="0C1C42">
                  <a:lumMod val="90000"/>
                  <a:lumOff val="10000"/>
                </a:srgbClr>
              </a:gs>
              <a:gs pos="60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Biologi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90A8D-D55B-8E56-EF70-FA1179975B6E}"/>
              </a:ext>
            </a:extLst>
          </p:cNvPr>
          <p:cNvSpPr/>
          <p:nvPr/>
        </p:nvSpPr>
        <p:spPr>
          <a:xfrm>
            <a:off x="886689" y="3120594"/>
            <a:ext cx="10435423" cy="522446"/>
          </a:xfrm>
          <a:prstGeom prst="rect">
            <a:avLst/>
          </a:prstGeom>
          <a:gradFill>
            <a:gsLst>
              <a:gs pos="19000">
                <a:srgbClr val="0C1C42">
                  <a:lumMod val="90000"/>
                  <a:lumOff val="10000"/>
                </a:srgbClr>
              </a:gs>
              <a:gs pos="0">
                <a:srgbClr val="0C1C42">
                  <a:lumMod val="90000"/>
                  <a:lumOff val="10000"/>
                </a:srgbClr>
              </a:gs>
              <a:gs pos="57000">
                <a:srgbClr val="0C1C42">
                  <a:lumMod val="90000"/>
                  <a:lumOff val="10000"/>
                </a:srgbClr>
              </a:gs>
              <a:gs pos="60000">
                <a:srgbClr val="0C1C42">
                  <a:lumMod val="10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Teknologi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1736AD-BC5F-775F-5989-B7AD36DAE23C}"/>
              </a:ext>
            </a:extLst>
          </p:cNvPr>
          <p:cNvSpPr/>
          <p:nvPr/>
        </p:nvSpPr>
        <p:spPr>
          <a:xfrm>
            <a:off x="88668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Stamfisk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FE965-1FF1-925C-32A8-FE6C1C1F0565}"/>
              </a:ext>
            </a:extLst>
          </p:cNvPr>
          <p:cNvSpPr/>
          <p:nvPr/>
        </p:nvSpPr>
        <p:spPr>
          <a:xfrm>
            <a:off x="237747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9E5539-9EF0-D7CB-D6F7-015348A40415}"/>
              </a:ext>
            </a:extLst>
          </p:cNvPr>
          <p:cNvSpPr/>
          <p:nvPr/>
        </p:nvSpPr>
        <p:spPr>
          <a:xfrm>
            <a:off x="386825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Settefisk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FF8F-0A19-C93B-CF35-CDDBCEAA893C}"/>
              </a:ext>
            </a:extLst>
          </p:cNvPr>
          <p:cNvSpPr/>
          <p:nvPr/>
        </p:nvSpPr>
        <p:spPr>
          <a:xfrm>
            <a:off x="535904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Påvekst</a:t>
            </a:r>
            <a:endParaRPr lang="nb-NO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6FDEC-1202-5976-D020-519997716948}"/>
              </a:ext>
            </a:extLst>
          </p:cNvPr>
          <p:cNvCxnSpPr/>
          <p:nvPr/>
        </p:nvCxnSpPr>
        <p:spPr>
          <a:xfrm>
            <a:off x="23774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EAE197-ED70-7627-75EF-EDBA31EF569F}"/>
              </a:ext>
            </a:extLst>
          </p:cNvPr>
          <p:cNvCxnSpPr/>
          <p:nvPr/>
        </p:nvCxnSpPr>
        <p:spPr>
          <a:xfrm>
            <a:off x="3873731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1BA00D-6F60-675A-AE9C-BC375CF7B9DA}"/>
              </a:ext>
            </a:extLst>
          </p:cNvPr>
          <p:cNvCxnSpPr/>
          <p:nvPr/>
        </p:nvCxnSpPr>
        <p:spPr>
          <a:xfrm>
            <a:off x="53492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5AB3B1-2792-563F-E7C2-585C74A32FE8}"/>
              </a:ext>
            </a:extLst>
          </p:cNvPr>
          <p:cNvCxnSpPr/>
          <p:nvPr/>
        </p:nvCxnSpPr>
        <p:spPr>
          <a:xfrm>
            <a:off x="6855922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46B73-CB46-7A60-F33B-373E6B8922DE}"/>
              </a:ext>
            </a:extLst>
          </p:cNvPr>
          <p:cNvCxnSpPr/>
          <p:nvPr/>
        </p:nvCxnSpPr>
        <p:spPr>
          <a:xfrm>
            <a:off x="8346264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4291BE-4548-0B3F-7255-4FDCA2B515DD}"/>
              </a:ext>
            </a:extLst>
          </p:cNvPr>
          <p:cNvCxnSpPr/>
          <p:nvPr/>
        </p:nvCxnSpPr>
        <p:spPr>
          <a:xfrm>
            <a:off x="9821918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AFDCC-653B-CC4D-6152-E7A34BC5381B}"/>
              </a:ext>
            </a:extLst>
          </p:cNvPr>
          <p:cNvCxnSpPr/>
          <p:nvPr/>
        </p:nvCxnSpPr>
        <p:spPr>
          <a:xfrm>
            <a:off x="11322797" y="2303292"/>
            <a:ext cx="0" cy="4410839"/>
          </a:xfrm>
          <a:prstGeom prst="line">
            <a:avLst/>
          </a:prstGeom>
          <a:ln>
            <a:solidFill>
              <a:srgbClr val="0C1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7A680091-A232-C59C-169C-A1CC9A6109FF}"/>
              </a:ext>
            </a:extLst>
          </p:cNvPr>
          <p:cNvSpPr txBox="1">
            <a:spLocks/>
          </p:cNvSpPr>
          <p:nvPr/>
        </p:nvSpPr>
        <p:spPr>
          <a:xfrm>
            <a:off x="232014" y="167635"/>
            <a:ext cx="5151782" cy="541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rgbClr val="0C1C4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Verdikjede - utfordringer</a:t>
            </a:r>
            <a:endParaRPr lang="nb-NO" sz="3200" dirty="0">
              <a:solidFill>
                <a:srgbClr val="0C1C42"/>
              </a:solidFill>
            </a:endParaRPr>
          </a:p>
        </p:txBody>
      </p:sp>
      <p:pic>
        <p:nvPicPr>
          <p:cNvPr id="64" name="Bilde 7">
            <a:extLst>
              <a:ext uri="{FF2B5EF4-FFF2-40B4-BE49-F238E27FC236}">
                <a16:creationId xmlns:a16="http://schemas.microsoft.com/office/drawing/2014/main" id="{76E37E2C-9B3B-79E7-99EF-7E0ED6FB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011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C1B1BB54-6C17-2468-B494-F0081154B257}"/>
              </a:ext>
            </a:extLst>
          </p:cNvPr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1767-3CFC-74CD-746D-32D95456FC79}"/>
              </a:ext>
            </a:extLst>
          </p:cNvPr>
          <p:cNvSpPr/>
          <p:nvPr/>
        </p:nvSpPr>
        <p:spPr>
          <a:xfrm>
            <a:off x="886689" y="2564694"/>
            <a:ext cx="10417930" cy="522446"/>
          </a:xfrm>
          <a:prstGeom prst="rect">
            <a:avLst/>
          </a:prstGeom>
          <a:gradFill>
            <a:gsLst>
              <a:gs pos="57000">
                <a:srgbClr val="0D1E47">
                  <a:lumMod val="90000"/>
                  <a:lumOff val="10000"/>
                </a:srgbClr>
              </a:gs>
              <a:gs pos="0">
                <a:srgbClr val="0C1C42">
                  <a:lumMod val="90000"/>
                  <a:lumOff val="10000"/>
                </a:srgbClr>
              </a:gs>
              <a:gs pos="60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Biologi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90A8D-D55B-8E56-EF70-FA1179975B6E}"/>
              </a:ext>
            </a:extLst>
          </p:cNvPr>
          <p:cNvSpPr/>
          <p:nvPr/>
        </p:nvSpPr>
        <p:spPr>
          <a:xfrm>
            <a:off x="886689" y="3120594"/>
            <a:ext cx="10435423" cy="522446"/>
          </a:xfrm>
          <a:prstGeom prst="rect">
            <a:avLst/>
          </a:prstGeom>
          <a:gradFill>
            <a:gsLst>
              <a:gs pos="19000">
                <a:srgbClr val="0C1C42">
                  <a:lumMod val="90000"/>
                  <a:lumOff val="10000"/>
                </a:srgbClr>
              </a:gs>
              <a:gs pos="0">
                <a:srgbClr val="0C1C42">
                  <a:lumMod val="90000"/>
                  <a:lumOff val="10000"/>
                </a:srgbClr>
              </a:gs>
              <a:gs pos="57000">
                <a:srgbClr val="0C1C42">
                  <a:lumMod val="90000"/>
                  <a:lumOff val="10000"/>
                </a:srgbClr>
              </a:gs>
              <a:gs pos="60000">
                <a:srgbClr val="0C1C42">
                  <a:lumMod val="10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Teknologi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1736AD-BC5F-775F-5989-B7AD36DAE23C}"/>
              </a:ext>
            </a:extLst>
          </p:cNvPr>
          <p:cNvSpPr/>
          <p:nvPr/>
        </p:nvSpPr>
        <p:spPr>
          <a:xfrm>
            <a:off x="88668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Stamfisk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FE965-1FF1-925C-32A8-FE6C1C1F0565}"/>
              </a:ext>
            </a:extLst>
          </p:cNvPr>
          <p:cNvSpPr/>
          <p:nvPr/>
        </p:nvSpPr>
        <p:spPr>
          <a:xfrm>
            <a:off x="237747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9E5539-9EF0-D7CB-D6F7-015348A40415}"/>
              </a:ext>
            </a:extLst>
          </p:cNvPr>
          <p:cNvSpPr/>
          <p:nvPr/>
        </p:nvSpPr>
        <p:spPr>
          <a:xfrm>
            <a:off x="386825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Settefisk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FF8F-0A19-C93B-CF35-CDDBCEAA893C}"/>
              </a:ext>
            </a:extLst>
          </p:cNvPr>
          <p:cNvSpPr/>
          <p:nvPr/>
        </p:nvSpPr>
        <p:spPr>
          <a:xfrm>
            <a:off x="535904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Påvekst</a:t>
            </a:r>
            <a:endParaRPr lang="nb-NO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6FDEC-1202-5976-D020-519997716948}"/>
              </a:ext>
            </a:extLst>
          </p:cNvPr>
          <p:cNvCxnSpPr/>
          <p:nvPr/>
        </p:nvCxnSpPr>
        <p:spPr>
          <a:xfrm>
            <a:off x="23774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EAE197-ED70-7627-75EF-EDBA31EF569F}"/>
              </a:ext>
            </a:extLst>
          </p:cNvPr>
          <p:cNvCxnSpPr/>
          <p:nvPr/>
        </p:nvCxnSpPr>
        <p:spPr>
          <a:xfrm>
            <a:off x="3873731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1BA00D-6F60-675A-AE9C-BC375CF7B9DA}"/>
              </a:ext>
            </a:extLst>
          </p:cNvPr>
          <p:cNvCxnSpPr/>
          <p:nvPr/>
        </p:nvCxnSpPr>
        <p:spPr>
          <a:xfrm>
            <a:off x="53492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5AB3B1-2792-563F-E7C2-585C74A32FE8}"/>
              </a:ext>
            </a:extLst>
          </p:cNvPr>
          <p:cNvCxnSpPr/>
          <p:nvPr/>
        </p:nvCxnSpPr>
        <p:spPr>
          <a:xfrm>
            <a:off x="6855922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46B73-CB46-7A60-F33B-373E6B8922DE}"/>
              </a:ext>
            </a:extLst>
          </p:cNvPr>
          <p:cNvCxnSpPr/>
          <p:nvPr/>
        </p:nvCxnSpPr>
        <p:spPr>
          <a:xfrm>
            <a:off x="8346264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4291BE-4548-0B3F-7255-4FDCA2B515DD}"/>
              </a:ext>
            </a:extLst>
          </p:cNvPr>
          <p:cNvCxnSpPr/>
          <p:nvPr/>
        </p:nvCxnSpPr>
        <p:spPr>
          <a:xfrm>
            <a:off x="9821918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AFDCC-653B-CC4D-6152-E7A34BC5381B}"/>
              </a:ext>
            </a:extLst>
          </p:cNvPr>
          <p:cNvCxnSpPr/>
          <p:nvPr/>
        </p:nvCxnSpPr>
        <p:spPr>
          <a:xfrm>
            <a:off x="11322797" y="2303292"/>
            <a:ext cx="0" cy="4410839"/>
          </a:xfrm>
          <a:prstGeom prst="line">
            <a:avLst/>
          </a:prstGeom>
          <a:ln>
            <a:solidFill>
              <a:srgbClr val="0C1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7A680091-A232-C59C-169C-A1CC9A6109FF}"/>
              </a:ext>
            </a:extLst>
          </p:cNvPr>
          <p:cNvSpPr txBox="1">
            <a:spLocks/>
          </p:cNvSpPr>
          <p:nvPr/>
        </p:nvSpPr>
        <p:spPr>
          <a:xfrm>
            <a:off x="232014" y="167635"/>
            <a:ext cx="5151782" cy="541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rgbClr val="0C1C4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Verdikjede - utfordringer</a:t>
            </a:r>
            <a:endParaRPr lang="nb-NO" sz="3200" dirty="0">
              <a:solidFill>
                <a:srgbClr val="0C1C42"/>
              </a:solidFill>
            </a:endParaRPr>
          </a:p>
        </p:txBody>
      </p:sp>
      <p:pic>
        <p:nvPicPr>
          <p:cNvPr id="64" name="Bilde 7">
            <a:extLst>
              <a:ext uri="{FF2B5EF4-FFF2-40B4-BE49-F238E27FC236}">
                <a16:creationId xmlns:a16="http://schemas.microsoft.com/office/drawing/2014/main" id="{76E37E2C-9B3B-79E7-99EF-7E0ED6FB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97B2DF-A338-2E8C-185C-042B3FBC8D58}"/>
              </a:ext>
            </a:extLst>
          </p:cNvPr>
          <p:cNvSpPr/>
          <p:nvPr/>
        </p:nvSpPr>
        <p:spPr>
          <a:xfrm>
            <a:off x="684982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Slakting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06AD49-7F73-7A63-9A07-4CA1446AFC0B}"/>
              </a:ext>
            </a:extLst>
          </p:cNvPr>
          <p:cNvSpPr/>
          <p:nvPr/>
        </p:nvSpPr>
        <p:spPr>
          <a:xfrm>
            <a:off x="834061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Foredling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7DAFC1-5499-AF36-ABF0-897E25E746C1}"/>
              </a:ext>
            </a:extLst>
          </p:cNvPr>
          <p:cNvSpPr/>
          <p:nvPr/>
        </p:nvSpPr>
        <p:spPr>
          <a:xfrm>
            <a:off x="983139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Salg</a:t>
            </a:r>
          </a:p>
        </p:txBody>
      </p:sp>
    </p:spTree>
    <p:extLst>
      <p:ext uri="{BB962C8B-B14F-4D97-AF65-F5344CB8AC3E}">
        <p14:creationId xmlns:p14="http://schemas.microsoft.com/office/powerpoint/2010/main" val="406684267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C1B1BB54-6C17-2468-B494-F0081154B257}"/>
              </a:ext>
            </a:extLst>
          </p:cNvPr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1767-3CFC-74CD-746D-32D95456FC79}"/>
              </a:ext>
            </a:extLst>
          </p:cNvPr>
          <p:cNvSpPr/>
          <p:nvPr/>
        </p:nvSpPr>
        <p:spPr>
          <a:xfrm>
            <a:off x="886689" y="2564694"/>
            <a:ext cx="10417930" cy="522446"/>
          </a:xfrm>
          <a:prstGeom prst="rect">
            <a:avLst/>
          </a:prstGeom>
          <a:gradFill>
            <a:gsLst>
              <a:gs pos="57000">
                <a:srgbClr val="0D1E47">
                  <a:lumMod val="90000"/>
                  <a:lumOff val="10000"/>
                </a:srgbClr>
              </a:gs>
              <a:gs pos="0">
                <a:srgbClr val="0C1C42">
                  <a:lumMod val="90000"/>
                  <a:lumOff val="10000"/>
                </a:srgbClr>
              </a:gs>
              <a:gs pos="60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Biologi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90A8D-D55B-8E56-EF70-FA1179975B6E}"/>
              </a:ext>
            </a:extLst>
          </p:cNvPr>
          <p:cNvSpPr/>
          <p:nvPr/>
        </p:nvSpPr>
        <p:spPr>
          <a:xfrm>
            <a:off x="886689" y="3120594"/>
            <a:ext cx="10435423" cy="522446"/>
          </a:xfrm>
          <a:prstGeom prst="rect">
            <a:avLst/>
          </a:prstGeom>
          <a:gradFill>
            <a:gsLst>
              <a:gs pos="19000">
                <a:srgbClr val="0C1C42">
                  <a:lumMod val="90000"/>
                  <a:lumOff val="10000"/>
                </a:srgbClr>
              </a:gs>
              <a:gs pos="0">
                <a:srgbClr val="0C1C42">
                  <a:lumMod val="90000"/>
                  <a:lumOff val="10000"/>
                </a:srgbClr>
              </a:gs>
              <a:gs pos="57000">
                <a:srgbClr val="0C1C42">
                  <a:lumMod val="90000"/>
                  <a:lumOff val="10000"/>
                </a:srgbClr>
              </a:gs>
              <a:gs pos="60000">
                <a:srgbClr val="0C1C42">
                  <a:lumMod val="10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Teknologi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1736AD-BC5F-775F-5989-B7AD36DAE23C}"/>
              </a:ext>
            </a:extLst>
          </p:cNvPr>
          <p:cNvSpPr/>
          <p:nvPr/>
        </p:nvSpPr>
        <p:spPr>
          <a:xfrm>
            <a:off x="88668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Stamfisk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FE965-1FF1-925C-32A8-FE6C1C1F0565}"/>
              </a:ext>
            </a:extLst>
          </p:cNvPr>
          <p:cNvSpPr/>
          <p:nvPr/>
        </p:nvSpPr>
        <p:spPr>
          <a:xfrm>
            <a:off x="237747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9E5539-9EF0-D7CB-D6F7-015348A40415}"/>
              </a:ext>
            </a:extLst>
          </p:cNvPr>
          <p:cNvSpPr/>
          <p:nvPr/>
        </p:nvSpPr>
        <p:spPr>
          <a:xfrm>
            <a:off x="386825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Settefisk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FF8F-0A19-C93B-CF35-CDDBCEAA893C}"/>
              </a:ext>
            </a:extLst>
          </p:cNvPr>
          <p:cNvSpPr/>
          <p:nvPr/>
        </p:nvSpPr>
        <p:spPr>
          <a:xfrm>
            <a:off x="535904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Påvekst</a:t>
            </a:r>
            <a:endParaRPr lang="nb-NO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6FDEC-1202-5976-D020-519997716948}"/>
              </a:ext>
            </a:extLst>
          </p:cNvPr>
          <p:cNvCxnSpPr/>
          <p:nvPr/>
        </p:nvCxnSpPr>
        <p:spPr>
          <a:xfrm>
            <a:off x="23774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EAE197-ED70-7627-75EF-EDBA31EF569F}"/>
              </a:ext>
            </a:extLst>
          </p:cNvPr>
          <p:cNvCxnSpPr/>
          <p:nvPr/>
        </p:nvCxnSpPr>
        <p:spPr>
          <a:xfrm>
            <a:off x="3873731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1BA00D-6F60-675A-AE9C-BC375CF7B9DA}"/>
              </a:ext>
            </a:extLst>
          </p:cNvPr>
          <p:cNvCxnSpPr/>
          <p:nvPr/>
        </p:nvCxnSpPr>
        <p:spPr>
          <a:xfrm>
            <a:off x="53492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5AB3B1-2792-563F-E7C2-585C74A32FE8}"/>
              </a:ext>
            </a:extLst>
          </p:cNvPr>
          <p:cNvCxnSpPr/>
          <p:nvPr/>
        </p:nvCxnSpPr>
        <p:spPr>
          <a:xfrm>
            <a:off x="6855922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46B73-CB46-7A60-F33B-373E6B8922DE}"/>
              </a:ext>
            </a:extLst>
          </p:cNvPr>
          <p:cNvCxnSpPr/>
          <p:nvPr/>
        </p:nvCxnSpPr>
        <p:spPr>
          <a:xfrm>
            <a:off x="8346264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4291BE-4548-0B3F-7255-4FDCA2B515DD}"/>
              </a:ext>
            </a:extLst>
          </p:cNvPr>
          <p:cNvCxnSpPr/>
          <p:nvPr/>
        </p:nvCxnSpPr>
        <p:spPr>
          <a:xfrm>
            <a:off x="9821918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AFDCC-653B-CC4D-6152-E7A34BC5381B}"/>
              </a:ext>
            </a:extLst>
          </p:cNvPr>
          <p:cNvCxnSpPr/>
          <p:nvPr/>
        </p:nvCxnSpPr>
        <p:spPr>
          <a:xfrm>
            <a:off x="11322797" y="2303292"/>
            <a:ext cx="0" cy="4410839"/>
          </a:xfrm>
          <a:prstGeom prst="line">
            <a:avLst/>
          </a:prstGeom>
          <a:ln>
            <a:solidFill>
              <a:srgbClr val="0C1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7A680091-A232-C59C-169C-A1CC9A6109FF}"/>
              </a:ext>
            </a:extLst>
          </p:cNvPr>
          <p:cNvSpPr txBox="1">
            <a:spLocks/>
          </p:cNvSpPr>
          <p:nvPr/>
        </p:nvSpPr>
        <p:spPr>
          <a:xfrm>
            <a:off x="232014" y="167635"/>
            <a:ext cx="5151782" cy="541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rgbClr val="0C1C4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Verdikjede - utfordringer</a:t>
            </a:r>
            <a:endParaRPr lang="nb-NO" sz="3200" dirty="0">
              <a:solidFill>
                <a:srgbClr val="0C1C42"/>
              </a:solidFill>
            </a:endParaRPr>
          </a:p>
        </p:txBody>
      </p:sp>
      <p:pic>
        <p:nvPicPr>
          <p:cNvPr id="64" name="Bilde 7">
            <a:extLst>
              <a:ext uri="{FF2B5EF4-FFF2-40B4-BE49-F238E27FC236}">
                <a16:creationId xmlns:a16="http://schemas.microsoft.com/office/drawing/2014/main" id="{76E37E2C-9B3B-79E7-99EF-7E0ED6FB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97B2DF-A338-2E8C-185C-042B3FBC8D58}"/>
              </a:ext>
            </a:extLst>
          </p:cNvPr>
          <p:cNvSpPr/>
          <p:nvPr/>
        </p:nvSpPr>
        <p:spPr>
          <a:xfrm>
            <a:off x="684982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Slakting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06AD49-7F73-7A63-9A07-4CA1446AFC0B}"/>
              </a:ext>
            </a:extLst>
          </p:cNvPr>
          <p:cNvSpPr/>
          <p:nvPr/>
        </p:nvSpPr>
        <p:spPr>
          <a:xfrm>
            <a:off x="834061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Foredling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7DAFC1-5499-AF36-ABF0-897E25E746C1}"/>
              </a:ext>
            </a:extLst>
          </p:cNvPr>
          <p:cNvSpPr/>
          <p:nvPr/>
        </p:nvSpPr>
        <p:spPr>
          <a:xfrm>
            <a:off x="983139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Salg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A94469-DEE9-7323-CEB0-B58A47608D45}"/>
              </a:ext>
            </a:extLst>
          </p:cNvPr>
          <p:cNvSpPr/>
          <p:nvPr/>
        </p:nvSpPr>
        <p:spPr>
          <a:xfrm>
            <a:off x="869200" y="3676494"/>
            <a:ext cx="10435423" cy="522446"/>
          </a:xfrm>
          <a:prstGeom prst="rect">
            <a:avLst/>
          </a:prstGeom>
          <a:gradFill>
            <a:gsLst>
              <a:gs pos="25000">
                <a:srgbClr val="0C1C42"/>
              </a:gs>
              <a:gs pos="0">
                <a:srgbClr val="0C1C42">
                  <a:lumMod val="100000"/>
                </a:srgbClr>
              </a:gs>
              <a:gs pos="30000">
                <a:srgbClr val="0C1C42">
                  <a:lumMod val="90000"/>
                  <a:lumOff val="10000"/>
                </a:srgbClr>
              </a:gs>
              <a:gs pos="84000">
                <a:srgbClr val="0C1C42">
                  <a:lumMod val="90000"/>
                  <a:lumOff val="10000"/>
                </a:srgbClr>
              </a:gs>
              <a:gs pos="89000">
                <a:srgbClr val="0C1C42">
                  <a:lumMod val="10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Økonomi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C2622-F845-AE48-2062-8A9D1641C86C}"/>
              </a:ext>
            </a:extLst>
          </p:cNvPr>
          <p:cNvSpPr/>
          <p:nvPr/>
        </p:nvSpPr>
        <p:spPr>
          <a:xfrm>
            <a:off x="886689" y="4251513"/>
            <a:ext cx="10435433" cy="522446"/>
          </a:xfrm>
          <a:prstGeom prst="rect">
            <a:avLst/>
          </a:prstGeom>
          <a:gradFill>
            <a:gsLst>
              <a:gs pos="0">
                <a:srgbClr val="0C1C42">
                  <a:lumMod val="90000"/>
                  <a:lumOff val="10000"/>
                </a:srgbClr>
              </a:gs>
              <a:gs pos="60000">
                <a:srgbClr val="0C1C42">
                  <a:lumMod val="90000"/>
                  <a:lumOff val="1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Miljø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3E861-F28E-0087-7E4F-604C6B7D0DA4}"/>
              </a:ext>
            </a:extLst>
          </p:cNvPr>
          <p:cNvSpPr/>
          <p:nvPr/>
        </p:nvSpPr>
        <p:spPr>
          <a:xfrm>
            <a:off x="886689" y="4826532"/>
            <a:ext cx="10435437" cy="522446"/>
          </a:xfrm>
          <a:prstGeom prst="rect">
            <a:avLst/>
          </a:prstGeom>
          <a:gradFill>
            <a:gsLst>
              <a:gs pos="0">
                <a:srgbClr val="0C1C42">
                  <a:lumMod val="90000"/>
                  <a:lumOff val="10000"/>
                </a:srgbClr>
              </a:gs>
              <a:gs pos="75000">
                <a:srgbClr val="0C1C42">
                  <a:lumMod val="90000"/>
                  <a:lumOff val="1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Reguleringer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A279F4-8124-EE86-A407-B1D5866494BB}"/>
              </a:ext>
            </a:extLst>
          </p:cNvPr>
          <p:cNvSpPr/>
          <p:nvPr/>
        </p:nvSpPr>
        <p:spPr>
          <a:xfrm>
            <a:off x="869201" y="5389188"/>
            <a:ext cx="10452935" cy="522446"/>
          </a:xfrm>
          <a:prstGeom prst="rect">
            <a:avLst/>
          </a:prstGeom>
          <a:gradFill>
            <a:gsLst>
              <a:gs pos="0">
                <a:srgbClr val="0C1C42"/>
              </a:gs>
              <a:gs pos="41000">
                <a:srgbClr val="0C1C42"/>
              </a:gs>
              <a:gs pos="46000">
                <a:srgbClr val="0C1C42">
                  <a:lumMod val="90000"/>
                  <a:lumOff val="10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Samfunnsaksept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4DB38-C5B5-4EB2-D64A-F7464795EBF0}"/>
              </a:ext>
            </a:extLst>
          </p:cNvPr>
          <p:cNvSpPr/>
          <p:nvPr/>
        </p:nvSpPr>
        <p:spPr>
          <a:xfrm>
            <a:off x="869202" y="5951844"/>
            <a:ext cx="10452938" cy="522446"/>
          </a:xfrm>
          <a:prstGeom prst="rect">
            <a:avLst/>
          </a:prstGeom>
          <a:gradFill>
            <a:gsLst>
              <a:gs pos="57000">
                <a:srgbClr val="0C1C42"/>
              </a:gs>
              <a:gs pos="0">
                <a:srgbClr val="0C1C42"/>
              </a:gs>
              <a:gs pos="62000">
                <a:srgbClr val="0C1C42">
                  <a:lumMod val="90000"/>
                  <a:lumOff val="10000"/>
                </a:srgbClr>
              </a:gs>
              <a:gs pos="10000">
                <a:srgbClr val="0C1C42"/>
              </a:gs>
              <a:gs pos="10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Utnyttelse restråstoff</a:t>
            </a:r>
          </a:p>
        </p:txBody>
      </p:sp>
    </p:spTree>
    <p:extLst>
      <p:ext uri="{BB962C8B-B14F-4D97-AF65-F5344CB8AC3E}">
        <p14:creationId xmlns:p14="http://schemas.microsoft.com/office/powerpoint/2010/main" val="339745671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C1B1BB54-6C17-2468-B494-F0081154B257}"/>
              </a:ext>
            </a:extLst>
          </p:cNvPr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1767-3CFC-74CD-746D-32D95456FC79}"/>
              </a:ext>
            </a:extLst>
          </p:cNvPr>
          <p:cNvSpPr/>
          <p:nvPr/>
        </p:nvSpPr>
        <p:spPr>
          <a:xfrm>
            <a:off x="886689" y="2564694"/>
            <a:ext cx="10417930" cy="522446"/>
          </a:xfrm>
          <a:prstGeom prst="rect">
            <a:avLst/>
          </a:prstGeom>
          <a:gradFill>
            <a:gsLst>
              <a:gs pos="12000">
                <a:srgbClr val="FFD494"/>
              </a:gs>
              <a:gs pos="0">
                <a:srgbClr val="FFD494"/>
              </a:gs>
              <a:gs pos="18000">
                <a:srgbClr val="5EFFB9"/>
              </a:gs>
              <a:gs pos="60000">
                <a:srgbClr val="0C1C42"/>
              </a:gs>
              <a:gs pos="56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Biologi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90A8D-D55B-8E56-EF70-FA1179975B6E}"/>
              </a:ext>
            </a:extLst>
          </p:cNvPr>
          <p:cNvSpPr/>
          <p:nvPr/>
        </p:nvSpPr>
        <p:spPr>
          <a:xfrm>
            <a:off x="886689" y="3120594"/>
            <a:ext cx="10435423" cy="522446"/>
          </a:xfrm>
          <a:prstGeom prst="rect">
            <a:avLst/>
          </a:prstGeom>
          <a:gradFill>
            <a:gsLst>
              <a:gs pos="20000">
                <a:srgbClr val="5EFFB9"/>
              </a:gs>
              <a:gs pos="0">
                <a:srgbClr val="5EFFB9"/>
              </a:gs>
              <a:gs pos="56000">
                <a:srgbClr val="5EFFB9"/>
              </a:gs>
              <a:gs pos="60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Teknologi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03FF9-5CC5-B5A5-ED31-E4F8F4575CC5}"/>
              </a:ext>
            </a:extLst>
          </p:cNvPr>
          <p:cNvSpPr/>
          <p:nvPr/>
        </p:nvSpPr>
        <p:spPr>
          <a:xfrm>
            <a:off x="869200" y="3676494"/>
            <a:ext cx="10435423" cy="522446"/>
          </a:xfrm>
          <a:prstGeom prst="rect">
            <a:avLst/>
          </a:prstGeom>
          <a:gradFill>
            <a:gsLst>
              <a:gs pos="25000">
                <a:srgbClr val="0C1C42"/>
              </a:gs>
              <a:gs pos="0">
                <a:srgbClr val="0C1C42"/>
              </a:gs>
              <a:gs pos="30000">
                <a:srgbClr val="5EFFB9"/>
              </a:gs>
              <a:gs pos="56000">
                <a:srgbClr val="5EFFB9"/>
              </a:gs>
              <a:gs pos="84000">
                <a:srgbClr val="FF795F"/>
              </a:gs>
              <a:gs pos="89000">
                <a:srgbClr val="0C1C42"/>
              </a:gs>
              <a:gs pos="60000">
                <a:srgbClr val="FF795F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Økonomi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9AC090-EF13-CC2D-05A7-239B0E2EFF41}"/>
              </a:ext>
            </a:extLst>
          </p:cNvPr>
          <p:cNvSpPr/>
          <p:nvPr/>
        </p:nvSpPr>
        <p:spPr>
          <a:xfrm>
            <a:off x="886689" y="4251513"/>
            <a:ext cx="10435433" cy="522446"/>
          </a:xfrm>
          <a:prstGeom prst="rect">
            <a:avLst/>
          </a:prstGeom>
          <a:gradFill>
            <a:gsLst>
              <a:gs pos="20000">
                <a:srgbClr val="5EFFB9"/>
              </a:gs>
              <a:gs pos="0">
                <a:srgbClr val="5EFFB9"/>
              </a:gs>
              <a:gs pos="30000">
                <a:srgbClr val="5EFFB9"/>
              </a:gs>
              <a:gs pos="60000">
                <a:srgbClr val="0C1C42"/>
              </a:gs>
              <a:gs pos="56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Miljø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15A626-0D95-624B-E0EA-B3F9B3D05444}"/>
              </a:ext>
            </a:extLst>
          </p:cNvPr>
          <p:cNvSpPr/>
          <p:nvPr/>
        </p:nvSpPr>
        <p:spPr>
          <a:xfrm>
            <a:off x="886689" y="4826532"/>
            <a:ext cx="10435437" cy="522446"/>
          </a:xfrm>
          <a:prstGeom prst="rect">
            <a:avLst/>
          </a:prstGeom>
          <a:gradFill>
            <a:gsLst>
              <a:gs pos="0">
                <a:srgbClr val="5EFFB9"/>
              </a:gs>
              <a:gs pos="34000">
                <a:srgbClr val="5EFFB9"/>
              </a:gs>
              <a:gs pos="75000">
                <a:srgbClr val="0C1C42"/>
              </a:gs>
              <a:gs pos="70000">
                <a:srgbClr val="FFD494"/>
              </a:gs>
              <a:gs pos="44000">
                <a:srgbClr val="FFD494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Reguleringer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95CC3-FFAD-9413-F503-3DFD2374030B}"/>
              </a:ext>
            </a:extLst>
          </p:cNvPr>
          <p:cNvSpPr/>
          <p:nvPr/>
        </p:nvSpPr>
        <p:spPr>
          <a:xfrm>
            <a:off x="869201" y="5389188"/>
            <a:ext cx="10452935" cy="522446"/>
          </a:xfrm>
          <a:prstGeom prst="rect">
            <a:avLst/>
          </a:prstGeom>
          <a:gradFill>
            <a:gsLst>
              <a:gs pos="0">
                <a:srgbClr val="0C1C42"/>
              </a:gs>
              <a:gs pos="75000">
                <a:srgbClr val="0C1C42"/>
              </a:gs>
              <a:gs pos="70000">
                <a:srgbClr val="FF795F"/>
              </a:gs>
              <a:gs pos="36000">
                <a:srgbClr val="0C1C42"/>
              </a:gs>
              <a:gs pos="46000">
                <a:srgbClr val="FF795F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Samfunnsaksept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650539-43CC-AB09-6FED-C21A4475877A}"/>
              </a:ext>
            </a:extLst>
          </p:cNvPr>
          <p:cNvSpPr/>
          <p:nvPr/>
        </p:nvSpPr>
        <p:spPr>
          <a:xfrm>
            <a:off x="869202" y="5951844"/>
            <a:ext cx="10452938" cy="522446"/>
          </a:xfrm>
          <a:prstGeom prst="rect">
            <a:avLst/>
          </a:prstGeom>
          <a:gradFill>
            <a:gsLst>
              <a:gs pos="52000">
                <a:srgbClr val="0C1C42"/>
              </a:gs>
              <a:gs pos="0">
                <a:srgbClr val="0C1C42"/>
              </a:gs>
              <a:gs pos="75000">
                <a:srgbClr val="0C1C42"/>
              </a:gs>
              <a:gs pos="70000">
                <a:srgbClr val="FF795F"/>
              </a:gs>
              <a:gs pos="58000">
                <a:srgbClr val="FF795F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Utnyttelse restråstoff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1736AD-BC5F-775F-5989-B7AD36DAE23C}"/>
              </a:ext>
            </a:extLst>
          </p:cNvPr>
          <p:cNvSpPr/>
          <p:nvPr/>
        </p:nvSpPr>
        <p:spPr>
          <a:xfrm>
            <a:off x="88668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Stamfisk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FE965-1FF1-925C-32A8-FE6C1C1F0565}"/>
              </a:ext>
            </a:extLst>
          </p:cNvPr>
          <p:cNvSpPr/>
          <p:nvPr/>
        </p:nvSpPr>
        <p:spPr>
          <a:xfrm>
            <a:off x="237747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9E5539-9EF0-D7CB-D6F7-015348A40415}"/>
              </a:ext>
            </a:extLst>
          </p:cNvPr>
          <p:cNvSpPr/>
          <p:nvPr/>
        </p:nvSpPr>
        <p:spPr>
          <a:xfrm>
            <a:off x="386825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Settefisk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FF8F-0A19-C93B-CF35-CDDBCEAA893C}"/>
              </a:ext>
            </a:extLst>
          </p:cNvPr>
          <p:cNvSpPr/>
          <p:nvPr/>
        </p:nvSpPr>
        <p:spPr>
          <a:xfrm>
            <a:off x="535904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Påvekst</a:t>
            </a:r>
            <a:endParaRPr lang="nb-NO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CE9F1B-7BBC-F2A0-91C7-DD3AFE24733B}"/>
              </a:ext>
            </a:extLst>
          </p:cNvPr>
          <p:cNvSpPr/>
          <p:nvPr/>
        </p:nvSpPr>
        <p:spPr>
          <a:xfrm>
            <a:off x="684982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Slakting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172DBF3-26D8-C158-E036-E23F72F360DF}"/>
              </a:ext>
            </a:extLst>
          </p:cNvPr>
          <p:cNvSpPr/>
          <p:nvPr/>
        </p:nvSpPr>
        <p:spPr>
          <a:xfrm>
            <a:off x="834061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Foredling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AFC0DE-E986-E911-0239-B1F553D82EA0}"/>
              </a:ext>
            </a:extLst>
          </p:cNvPr>
          <p:cNvSpPr/>
          <p:nvPr/>
        </p:nvSpPr>
        <p:spPr>
          <a:xfrm>
            <a:off x="983139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Salg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6FDEC-1202-5976-D020-519997716948}"/>
              </a:ext>
            </a:extLst>
          </p:cNvPr>
          <p:cNvCxnSpPr/>
          <p:nvPr/>
        </p:nvCxnSpPr>
        <p:spPr>
          <a:xfrm>
            <a:off x="23774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EAE197-ED70-7627-75EF-EDBA31EF569F}"/>
              </a:ext>
            </a:extLst>
          </p:cNvPr>
          <p:cNvCxnSpPr/>
          <p:nvPr/>
        </p:nvCxnSpPr>
        <p:spPr>
          <a:xfrm>
            <a:off x="3873731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1BA00D-6F60-675A-AE9C-BC375CF7B9DA}"/>
              </a:ext>
            </a:extLst>
          </p:cNvPr>
          <p:cNvCxnSpPr/>
          <p:nvPr/>
        </p:nvCxnSpPr>
        <p:spPr>
          <a:xfrm>
            <a:off x="53492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5AB3B1-2792-563F-E7C2-585C74A32FE8}"/>
              </a:ext>
            </a:extLst>
          </p:cNvPr>
          <p:cNvCxnSpPr/>
          <p:nvPr/>
        </p:nvCxnSpPr>
        <p:spPr>
          <a:xfrm>
            <a:off x="6855922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46B73-CB46-7A60-F33B-373E6B8922DE}"/>
              </a:ext>
            </a:extLst>
          </p:cNvPr>
          <p:cNvCxnSpPr/>
          <p:nvPr/>
        </p:nvCxnSpPr>
        <p:spPr>
          <a:xfrm>
            <a:off x="8346264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4291BE-4548-0B3F-7255-4FDCA2B515DD}"/>
              </a:ext>
            </a:extLst>
          </p:cNvPr>
          <p:cNvCxnSpPr/>
          <p:nvPr/>
        </p:nvCxnSpPr>
        <p:spPr>
          <a:xfrm>
            <a:off x="9821918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AFDCC-653B-CC4D-6152-E7A34BC5381B}"/>
              </a:ext>
            </a:extLst>
          </p:cNvPr>
          <p:cNvCxnSpPr/>
          <p:nvPr/>
        </p:nvCxnSpPr>
        <p:spPr>
          <a:xfrm>
            <a:off x="11322797" y="2303292"/>
            <a:ext cx="0" cy="4410839"/>
          </a:xfrm>
          <a:prstGeom prst="line">
            <a:avLst/>
          </a:prstGeom>
          <a:ln>
            <a:solidFill>
              <a:srgbClr val="0C1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172F6D97-6CE1-937A-876B-D86972A2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10" y="209121"/>
            <a:ext cx="783425" cy="386815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:a16="http://schemas.microsoft.com/office/drawing/2014/main" id="{7A680091-A232-C59C-169C-A1CC9A6109FF}"/>
              </a:ext>
            </a:extLst>
          </p:cNvPr>
          <p:cNvSpPr txBox="1">
            <a:spLocks/>
          </p:cNvSpPr>
          <p:nvPr/>
        </p:nvSpPr>
        <p:spPr>
          <a:xfrm>
            <a:off x="232014" y="167635"/>
            <a:ext cx="5151782" cy="541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rgbClr val="0C1C4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Verdikjede - </a:t>
            </a:r>
            <a:r>
              <a:rPr lang="nb-NO" sz="3200" dirty="0">
                <a:solidFill>
                  <a:srgbClr val="0C1C42"/>
                </a:solidFill>
              </a:rPr>
              <a:t>Rognkjeks</a:t>
            </a:r>
          </a:p>
        </p:txBody>
      </p:sp>
      <p:pic>
        <p:nvPicPr>
          <p:cNvPr id="64" name="Bilde 7">
            <a:extLst>
              <a:ext uri="{FF2B5EF4-FFF2-40B4-BE49-F238E27FC236}">
                <a16:creationId xmlns:a16="http://schemas.microsoft.com/office/drawing/2014/main" id="{76E37E2C-9B3B-79E7-99EF-7E0ED6FB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011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C1B1BB54-6C17-2468-B494-F0081154B257}"/>
              </a:ext>
            </a:extLst>
          </p:cNvPr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1767-3CFC-74CD-746D-32D95456FC79}"/>
              </a:ext>
            </a:extLst>
          </p:cNvPr>
          <p:cNvSpPr/>
          <p:nvPr/>
        </p:nvSpPr>
        <p:spPr>
          <a:xfrm>
            <a:off x="886689" y="2564694"/>
            <a:ext cx="10417930" cy="522446"/>
          </a:xfrm>
          <a:prstGeom prst="rect">
            <a:avLst/>
          </a:prstGeom>
          <a:gradFill>
            <a:gsLst>
              <a:gs pos="12000">
                <a:srgbClr val="5EFFB9"/>
              </a:gs>
              <a:gs pos="0">
                <a:srgbClr val="5EFFB9"/>
              </a:gs>
              <a:gs pos="18000">
                <a:srgbClr val="5EFFB9"/>
              </a:gs>
              <a:gs pos="60000">
                <a:srgbClr val="0C1C42"/>
              </a:gs>
              <a:gs pos="56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Biologi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90A8D-D55B-8E56-EF70-FA1179975B6E}"/>
              </a:ext>
            </a:extLst>
          </p:cNvPr>
          <p:cNvSpPr/>
          <p:nvPr/>
        </p:nvSpPr>
        <p:spPr>
          <a:xfrm>
            <a:off x="886689" y="3120594"/>
            <a:ext cx="10435423" cy="522446"/>
          </a:xfrm>
          <a:prstGeom prst="rect">
            <a:avLst/>
          </a:prstGeom>
          <a:gradFill>
            <a:gsLst>
              <a:gs pos="20000">
                <a:srgbClr val="5EFFB9"/>
              </a:gs>
              <a:gs pos="0">
                <a:srgbClr val="5EFFB9"/>
              </a:gs>
              <a:gs pos="56000">
                <a:srgbClr val="5EFFB9"/>
              </a:gs>
              <a:gs pos="60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Teknologi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03FF9-5CC5-B5A5-ED31-E4F8F4575CC5}"/>
              </a:ext>
            </a:extLst>
          </p:cNvPr>
          <p:cNvSpPr/>
          <p:nvPr/>
        </p:nvSpPr>
        <p:spPr>
          <a:xfrm>
            <a:off x="869200" y="3676494"/>
            <a:ext cx="10435423" cy="522446"/>
          </a:xfrm>
          <a:prstGeom prst="rect">
            <a:avLst/>
          </a:prstGeom>
          <a:gradFill>
            <a:gsLst>
              <a:gs pos="25000">
                <a:srgbClr val="5EFFB9"/>
              </a:gs>
              <a:gs pos="0">
                <a:srgbClr val="5EFFB9"/>
              </a:gs>
              <a:gs pos="30000">
                <a:srgbClr val="5EFFB9"/>
              </a:gs>
              <a:gs pos="56000">
                <a:srgbClr val="5EFFB9"/>
              </a:gs>
              <a:gs pos="84000">
                <a:srgbClr val="FF795F"/>
              </a:gs>
              <a:gs pos="89000">
                <a:srgbClr val="5EFFB9"/>
              </a:gs>
              <a:gs pos="60000">
                <a:srgbClr val="FF795F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Økonomi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9AC090-EF13-CC2D-05A7-239B0E2EFF41}"/>
              </a:ext>
            </a:extLst>
          </p:cNvPr>
          <p:cNvSpPr/>
          <p:nvPr/>
        </p:nvSpPr>
        <p:spPr>
          <a:xfrm>
            <a:off x="886689" y="4251513"/>
            <a:ext cx="10435433" cy="522446"/>
          </a:xfrm>
          <a:prstGeom prst="rect">
            <a:avLst/>
          </a:prstGeom>
          <a:gradFill>
            <a:gsLst>
              <a:gs pos="20000">
                <a:srgbClr val="5EFFB9"/>
              </a:gs>
              <a:gs pos="0">
                <a:srgbClr val="5EFFB9"/>
              </a:gs>
              <a:gs pos="41000">
                <a:srgbClr val="5EFFB9"/>
              </a:gs>
              <a:gs pos="60000">
                <a:srgbClr val="5EFFB9"/>
              </a:gs>
              <a:gs pos="89000">
                <a:srgbClr val="0C1C42"/>
              </a:gs>
              <a:gs pos="84000">
                <a:srgbClr val="5EFFB9"/>
              </a:gs>
              <a:gs pos="56000">
                <a:srgbClr val="FFD494"/>
              </a:gs>
              <a:gs pos="44000">
                <a:srgbClr val="FFD494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Miljø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15A626-0D95-624B-E0EA-B3F9B3D05444}"/>
              </a:ext>
            </a:extLst>
          </p:cNvPr>
          <p:cNvSpPr/>
          <p:nvPr/>
        </p:nvSpPr>
        <p:spPr>
          <a:xfrm>
            <a:off x="886689" y="4826532"/>
            <a:ext cx="10435437" cy="522446"/>
          </a:xfrm>
          <a:prstGeom prst="rect">
            <a:avLst/>
          </a:prstGeom>
          <a:gradFill>
            <a:gsLst>
              <a:gs pos="0">
                <a:srgbClr val="5EFFB9"/>
              </a:gs>
              <a:gs pos="34000">
                <a:srgbClr val="5EFFB9"/>
              </a:gs>
              <a:gs pos="46000">
                <a:srgbClr val="FF795F"/>
              </a:gs>
              <a:gs pos="60000">
                <a:srgbClr val="5EFFB9"/>
              </a:gs>
              <a:gs pos="55000">
                <a:srgbClr val="FF795F"/>
              </a:gs>
              <a:gs pos="40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Reguleringer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95CC3-FFAD-9413-F503-3DFD2374030B}"/>
              </a:ext>
            </a:extLst>
          </p:cNvPr>
          <p:cNvSpPr/>
          <p:nvPr/>
        </p:nvSpPr>
        <p:spPr>
          <a:xfrm>
            <a:off x="869201" y="5389188"/>
            <a:ext cx="10452935" cy="522446"/>
          </a:xfrm>
          <a:prstGeom prst="rect">
            <a:avLst/>
          </a:prstGeom>
          <a:gradFill>
            <a:gsLst>
              <a:gs pos="0">
                <a:srgbClr val="5EFFB9"/>
              </a:gs>
              <a:gs pos="61000">
                <a:srgbClr val="5EFFB9"/>
              </a:gs>
              <a:gs pos="55000">
                <a:srgbClr val="FFD494"/>
              </a:gs>
              <a:gs pos="35000">
                <a:srgbClr val="5EFFB9"/>
              </a:gs>
              <a:gs pos="46000">
                <a:srgbClr val="FFD494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Samfunnsaksept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650539-43CC-AB09-6FED-C21A4475877A}"/>
              </a:ext>
            </a:extLst>
          </p:cNvPr>
          <p:cNvSpPr/>
          <p:nvPr/>
        </p:nvSpPr>
        <p:spPr>
          <a:xfrm>
            <a:off x="869202" y="5951844"/>
            <a:ext cx="10452938" cy="522446"/>
          </a:xfrm>
          <a:prstGeom prst="rect">
            <a:avLst/>
          </a:prstGeom>
          <a:gradFill>
            <a:gsLst>
              <a:gs pos="54000">
                <a:srgbClr val="0C1C42"/>
              </a:gs>
              <a:gs pos="0">
                <a:srgbClr val="0C1C42"/>
              </a:gs>
              <a:gs pos="88000">
                <a:srgbClr val="0C1C42"/>
              </a:gs>
              <a:gs pos="85000">
                <a:srgbClr val="FFD494"/>
              </a:gs>
              <a:gs pos="58000">
                <a:srgbClr val="FFD494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Utnyttelse restråstoff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1736AD-BC5F-775F-5989-B7AD36DAE23C}"/>
              </a:ext>
            </a:extLst>
          </p:cNvPr>
          <p:cNvSpPr/>
          <p:nvPr/>
        </p:nvSpPr>
        <p:spPr>
          <a:xfrm>
            <a:off x="88668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Stamfisk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FE965-1FF1-925C-32A8-FE6C1C1F0565}"/>
              </a:ext>
            </a:extLst>
          </p:cNvPr>
          <p:cNvSpPr/>
          <p:nvPr/>
        </p:nvSpPr>
        <p:spPr>
          <a:xfrm>
            <a:off x="237747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Rogn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9E5539-9EF0-D7CB-D6F7-015348A40415}"/>
              </a:ext>
            </a:extLst>
          </p:cNvPr>
          <p:cNvSpPr/>
          <p:nvPr/>
        </p:nvSpPr>
        <p:spPr>
          <a:xfrm>
            <a:off x="386825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Settefisk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FF8F-0A19-C93B-CF35-CDDBCEAA893C}"/>
              </a:ext>
            </a:extLst>
          </p:cNvPr>
          <p:cNvSpPr/>
          <p:nvPr/>
        </p:nvSpPr>
        <p:spPr>
          <a:xfrm>
            <a:off x="535904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Påvekst</a:t>
            </a:r>
            <a:endParaRPr lang="nb-NO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CE9F1B-7BBC-F2A0-91C7-DD3AFE24733B}"/>
              </a:ext>
            </a:extLst>
          </p:cNvPr>
          <p:cNvSpPr/>
          <p:nvPr/>
        </p:nvSpPr>
        <p:spPr>
          <a:xfrm>
            <a:off x="684982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Slakting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172DBF3-26D8-C158-E036-E23F72F360DF}"/>
              </a:ext>
            </a:extLst>
          </p:cNvPr>
          <p:cNvSpPr/>
          <p:nvPr/>
        </p:nvSpPr>
        <p:spPr>
          <a:xfrm>
            <a:off x="834061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Foredling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AFC0DE-E986-E911-0239-B1F553D82EA0}"/>
              </a:ext>
            </a:extLst>
          </p:cNvPr>
          <p:cNvSpPr/>
          <p:nvPr/>
        </p:nvSpPr>
        <p:spPr>
          <a:xfrm>
            <a:off x="983139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Salg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6FDEC-1202-5976-D020-519997716948}"/>
              </a:ext>
            </a:extLst>
          </p:cNvPr>
          <p:cNvCxnSpPr/>
          <p:nvPr/>
        </p:nvCxnSpPr>
        <p:spPr>
          <a:xfrm>
            <a:off x="23774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EAE197-ED70-7627-75EF-EDBA31EF569F}"/>
              </a:ext>
            </a:extLst>
          </p:cNvPr>
          <p:cNvCxnSpPr/>
          <p:nvPr/>
        </p:nvCxnSpPr>
        <p:spPr>
          <a:xfrm>
            <a:off x="3873731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1BA00D-6F60-675A-AE9C-BC375CF7B9DA}"/>
              </a:ext>
            </a:extLst>
          </p:cNvPr>
          <p:cNvCxnSpPr/>
          <p:nvPr/>
        </p:nvCxnSpPr>
        <p:spPr>
          <a:xfrm>
            <a:off x="53492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5AB3B1-2792-563F-E7C2-585C74A32FE8}"/>
              </a:ext>
            </a:extLst>
          </p:cNvPr>
          <p:cNvCxnSpPr/>
          <p:nvPr/>
        </p:nvCxnSpPr>
        <p:spPr>
          <a:xfrm>
            <a:off x="6855922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46B73-CB46-7A60-F33B-373E6B8922DE}"/>
              </a:ext>
            </a:extLst>
          </p:cNvPr>
          <p:cNvCxnSpPr/>
          <p:nvPr/>
        </p:nvCxnSpPr>
        <p:spPr>
          <a:xfrm>
            <a:off x="8346264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4291BE-4548-0B3F-7255-4FDCA2B515DD}"/>
              </a:ext>
            </a:extLst>
          </p:cNvPr>
          <p:cNvCxnSpPr/>
          <p:nvPr/>
        </p:nvCxnSpPr>
        <p:spPr>
          <a:xfrm>
            <a:off x="9821918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AFDCC-653B-CC4D-6152-E7A34BC5381B}"/>
              </a:ext>
            </a:extLst>
          </p:cNvPr>
          <p:cNvCxnSpPr/>
          <p:nvPr/>
        </p:nvCxnSpPr>
        <p:spPr>
          <a:xfrm>
            <a:off x="11322797" y="2303292"/>
            <a:ext cx="0" cy="4410839"/>
          </a:xfrm>
          <a:prstGeom prst="line">
            <a:avLst/>
          </a:prstGeom>
          <a:ln>
            <a:solidFill>
              <a:srgbClr val="0C1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7A680091-A232-C59C-169C-A1CC9A6109FF}"/>
              </a:ext>
            </a:extLst>
          </p:cNvPr>
          <p:cNvSpPr txBox="1">
            <a:spLocks/>
          </p:cNvSpPr>
          <p:nvPr/>
        </p:nvSpPr>
        <p:spPr>
          <a:xfrm>
            <a:off x="232014" y="167635"/>
            <a:ext cx="5151782" cy="541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rgbClr val="0C1C4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Verdikjede - </a:t>
            </a:r>
            <a:r>
              <a:rPr lang="nb-NO" sz="3200" dirty="0">
                <a:solidFill>
                  <a:srgbClr val="0C1C42"/>
                </a:solidFill>
              </a:rPr>
              <a:t>Torsk</a:t>
            </a:r>
          </a:p>
        </p:txBody>
      </p:sp>
      <p:pic>
        <p:nvPicPr>
          <p:cNvPr id="64" name="Bilde 7">
            <a:extLst>
              <a:ext uri="{FF2B5EF4-FFF2-40B4-BE49-F238E27FC236}">
                <a16:creationId xmlns:a16="http://schemas.microsoft.com/office/drawing/2014/main" id="{76E37E2C-9B3B-79E7-99EF-7E0ED6FB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01A495-0535-3915-A20E-5367ADFB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43" y="167512"/>
            <a:ext cx="1206914" cy="4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C1B1BB54-6C17-2468-B494-F0081154B257}"/>
              </a:ext>
            </a:extLst>
          </p:cNvPr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1767-3CFC-74CD-746D-32D95456FC79}"/>
              </a:ext>
            </a:extLst>
          </p:cNvPr>
          <p:cNvSpPr/>
          <p:nvPr/>
        </p:nvSpPr>
        <p:spPr>
          <a:xfrm>
            <a:off x="886689" y="2564694"/>
            <a:ext cx="10417930" cy="522446"/>
          </a:xfrm>
          <a:prstGeom prst="rect">
            <a:avLst/>
          </a:prstGeom>
          <a:gradFill>
            <a:gsLst>
              <a:gs pos="12000">
                <a:srgbClr val="5EFFB9"/>
              </a:gs>
              <a:gs pos="0">
                <a:srgbClr val="5EFFB9"/>
              </a:gs>
              <a:gs pos="40000">
                <a:srgbClr val="5EFFB9"/>
              </a:gs>
              <a:gs pos="60000">
                <a:srgbClr val="0C1C42"/>
              </a:gs>
              <a:gs pos="56000">
                <a:srgbClr val="FFD494"/>
              </a:gs>
              <a:gs pos="43000">
                <a:srgbClr val="FFD494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Biologi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90A8D-D55B-8E56-EF70-FA1179975B6E}"/>
              </a:ext>
            </a:extLst>
          </p:cNvPr>
          <p:cNvSpPr/>
          <p:nvPr/>
        </p:nvSpPr>
        <p:spPr>
          <a:xfrm>
            <a:off x="886689" y="3120594"/>
            <a:ext cx="10435423" cy="522446"/>
          </a:xfrm>
          <a:prstGeom prst="rect">
            <a:avLst/>
          </a:prstGeom>
          <a:gradFill>
            <a:gsLst>
              <a:gs pos="40000">
                <a:srgbClr val="FFD494"/>
              </a:gs>
              <a:gs pos="0">
                <a:srgbClr val="FFD494"/>
              </a:gs>
              <a:gs pos="56000">
                <a:srgbClr val="FF795F"/>
              </a:gs>
              <a:gs pos="47000">
                <a:srgbClr val="FF795F"/>
              </a:gs>
              <a:gs pos="61000">
                <a:srgbClr val="0C1C42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Teknologi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03FF9-5CC5-B5A5-ED31-E4F8F4575CC5}"/>
              </a:ext>
            </a:extLst>
          </p:cNvPr>
          <p:cNvSpPr/>
          <p:nvPr/>
        </p:nvSpPr>
        <p:spPr>
          <a:xfrm>
            <a:off x="869200" y="3676494"/>
            <a:ext cx="10435423" cy="522446"/>
          </a:xfrm>
          <a:prstGeom prst="rect">
            <a:avLst/>
          </a:prstGeom>
          <a:gradFill>
            <a:gsLst>
              <a:gs pos="25000">
                <a:srgbClr val="5EFFB9"/>
              </a:gs>
              <a:gs pos="0">
                <a:srgbClr val="5EFFB9"/>
              </a:gs>
              <a:gs pos="40000">
                <a:srgbClr val="5EFFB9"/>
              </a:gs>
              <a:gs pos="70005">
                <a:srgbClr val="FF795F"/>
              </a:gs>
              <a:gs pos="60000">
                <a:srgbClr val="FF795F"/>
              </a:gs>
              <a:gs pos="89000">
                <a:srgbClr val="FF795F"/>
              </a:gs>
              <a:gs pos="55000">
                <a:srgbClr val="FFD494"/>
              </a:gs>
              <a:gs pos="46000">
                <a:srgbClr val="FFD494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Økonomi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9AC090-EF13-CC2D-05A7-239B0E2EFF41}"/>
              </a:ext>
            </a:extLst>
          </p:cNvPr>
          <p:cNvSpPr/>
          <p:nvPr/>
        </p:nvSpPr>
        <p:spPr>
          <a:xfrm>
            <a:off x="886689" y="4251513"/>
            <a:ext cx="10435433" cy="522446"/>
          </a:xfrm>
          <a:prstGeom prst="rect">
            <a:avLst/>
          </a:prstGeom>
          <a:gradFill>
            <a:gsLst>
              <a:gs pos="20000">
                <a:srgbClr val="5EFFB9"/>
              </a:gs>
              <a:gs pos="0">
                <a:srgbClr val="5EFFB9"/>
              </a:gs>
              <a:gs pos="41000">
                <a:srgbClr val="5EFFB9"/>
              </a:gs>
              <a:gs pos="60000">
                <a:srgbClr val="5EFFB9"/>
              </a:gs>
              <a:gs pos="89000">
                <a:srgbClr val="FF795F"/>
              </a:gs>
              <a:gs pos="84000">
                <a:srgbClr val="5EFFB9"/>
              </a:gs>
              <a:gs pos="56000">
                <a:srgbClr val="5EFFB9"/>
              </a:gs>
              <a:gs pos="44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Miljø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15A626-0D95-624B-E0EA-B3F9B3D05444}"/>
              </a:ext>
            </a:extLst>
          </p:cNvPr>
          <p:cNvSpPr/>
          <p:nvPr/>
        </p:nvSpPr>
        <p:spPr>
          <a:xfrm>
            <a:off x="886689" y="4826532"/>
            <a:ext cx="10435437" cy="522446"/>
          </a:xfrm>
          <a:prstGeom prst="rect">
            <a:avLst/>
          </a:prstGeom>
          <a:gradFill>
            <a:gsLst>
              <a:gs pos="13000">
                <a:srgbClr val="FFD494"/>
              </a:gs>
              <a:gs pos="17000">
                <a:srgbClr val="5EFFB9"/>
              </a:gs>
              <a:gs pos="46000">
                <a:srgbClr val="FFD494"/>
              </a:gs>
              <a:gs pos="88000">
                <a:srgbClr val="5EFFB9"/>
              </a:gs>
              <a:gs pos="85000">
                <a:srgbClr val="FFD494"/>
              </a:gs>
              <a:gs pos="74000">
                <a:srgbClr val="FFD494"/>
              </a:gs>
              <a:gs pos="69000">
                <a:srgbClr val="FF795F"/>
              </a:gs>
              <a:gs pos="60000">
                <a:srgbClr val="FF795F"/>
              </a:gs>
              <a:gs pos="55000">
                <a:srgbClr val="FFD494"/>
              </a:gs>
              <a:gs pos="40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Reguleringer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95CC3-FFAD-9413-F503-3DFD2374030B}"/>
              </a:ext>
            </a:extLst>
          </p:cNvPr>
          <p:cNvSpPr/>
          <p:nvPr/>
        </p:nvSpPr>
        <p:spPr>
          <a:xfrm>
            <a:off x="869201" y="5389188"/>
            <a:ext cx="10452935" cy="522446"/>
          </a:xfrm>
          <a:prstGeom prst="rect">
            <a:avLst/>
          </a:prstGeom>
          <a:gradFill>
            <a:gsLst>
              <a:gs pos="0">
                <a:srgbClr val="5EFFB9"/>
              </a:gs>
              <a:gs pos="61000">
                <a:srgbClr val="5EFFB9"/>
              </a:gs>
              <a:gs pos="55000">
                <a:srgbClr val="5EFFB9"/>
              </a:gs>
              <a:gs pos="35000">
                <a:srgbClr val="5EFFB9"/>
              </a:gs>
              <a:gs pos="45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rgbClr val="0C1C4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Samfunnsfag - omdømme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650539-43CC-AB09-6FED-C21A4475877A}"/>
              </a:ext>
            </a:extLst>
          </p:cNvPr>
          <p:cNvSpPr/>
          <p:nvPr/>
        </p:nvSpPr>
        <p:spPr>
          <a:xfrm>
            <a:off x="869202" y="5951844"/>
            <a:ext cx="10452938" cy="522446"/>
          </a:xfrm>
          <a:prstGeom prst="rect">
            <a:avLst/>
          </a:prstGeom>
          <a:gradFill>
            <a:gsLst>
              <a:gs pos="54000">
                <a:srgbClr val="0C1C42"/>
              </a:gs>
              <a:gs pos="0">
                <a:srgbClr val="0C1C42"/>
              </a:gs>
              <a:gs pos="88000">
                <a:srgbClr val="0C1C42"/>
              </a:gs>
              <a:gs pos="84000">
                <a:srgbClr val="5EFFB9"/>
              </a:gs>
              <a:gs pos="58000">
                <a:srgbClr val="5EFFB9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</a:pPr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Utnyttelse restråstoff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1736AD-BC5F-775F-5989-B7AD36DAE23C}"/>
              </a:ext>
            </a:extLst>
          </p:cNvPr>
          <p:cNvSpPr/>
          <p:nvPr/>
        </p:nvSpPr>
        <p:spPr>
          <a:xfrm>
            <a:off x="88668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Stamdyr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FE965-1FF1-925C-32A8-FE6C1C1F0565}"/>
              </a:ext>
            </a:extLst>
          </p:cNvPr>
          <p:cNvSpPr/>
          <p:nvPr/>
        </p:nvSpPr>
        <p:spPr>
          <a:xfrm>
            <a:off x="237747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Sporer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9E5539-9EF0-D7CB-D6F7-015348A40415}"/>
              </a:ext>
            </a:extLst>
          </p:cNvPr>
          <p:cNvSpPr/>
          <p:nvPr/>
        </p:nvSpPr>
        <p:spPr>
          <a:xfrm>
            <a:off x="386825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Stiklinger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FF8F-0A19-C93B-CF35-CDDBCEAA893C}"/>
              </a:ext>
            </a:extLst>
          </p:cNvPr>
          <p:cNvSpPr/>
          <p:nvPr/>
        </p:nvSpPr>
        <p:spPr>
          <a:xfrm>
            <a:off x="535904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Påvekst</a:t>
            </a:r>
            <a:endParaRPr lang="nb-NO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CE9F1B-7BBC-F2A0-91C7-DD3AFE24733B}"/>
              </a:ext>
            </a:extLst>
          </p:cNvPr>
          <p:cNvSpPr/>
          <p:nvPr/>
        </p:nvSpPr>
        <p:spPr>
          <a:xfrm>
            <a:off x="684982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Høsting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172DBF3-26D8-C158-E036-E23F72F360DF}"/>
              </a:ext>
            </a:extLst>
          </p:cNvPr>
          <p:cNvSpPr/>
          <p:nvPr/>
        </p:nvSpPr>
        <p:spPr>
          <a:xfrm>
            <a:off x="8340614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Foredling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AFC0DE-E986-E911-0239-B1F553D82EA0}"/>
              </a:ext>
            </a:extLst>
          </p:cNvPr>
          <p:cNvSpPr/>
          <p:nvPr/>
        </p:nvSpPr>
        <p:spPr>
          <a:xfrm>
            <a:off x="9831399" y="1780846"/>
            <a:ext cx="1490751" cy="522446"/>
          </a:xfrm>
          <a:prstGeom prst="rect">
            <a:avLst/>
          </a:prstGeom>
          <a:solidFill>
            <a:srgbClr val="143987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Salg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6FDEC-1202-5976-D020-519997716948}"/>
              </a:ext>
            </a:extLst>
          </p:cNvPr>
          <p:cNvCxnSpPr/>
          <p:nvPr/>
        </p:nvCxnSpPr>
        <p:spPr>
          <a:xfrm>
            <a:off x="23774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6EAE197-ED70-7627-75EF-EDBA31EF569F}"/>
              </a:ext>
            </a:extLst>
          </p:cNvPr>
          <p:cNvCxnSpPr/>
          <p:nvPr/>
        </p:nvCxnSpPr>
        <p:spPr>
          <a:xfrm>
            <a:off x="3873731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1BA00D-6F60-675A-AE9C-BC375CF7B9DA}"/>
              </a:ext>
            </a:extLst>
          </p:cNvPr>
          <p:cNvCxnSpPr/>
          <p:nvPr/>
        </p:nvCxnSpPr>
        <p:spPr>
          <a:xfrm>
            <a:off x="5349240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E5AB3B1-2792-563F-E7C2-585C74A32FE8}"/>
              </a:ext>
            </a:extLst>
          </p:cNvPr>
          <p:cNvCxnSpPr/>
          <p:nvPr/>
        </p:nvCxnSpPr>
        <p:spPr>
          <a:xfrm>
            <a:off x="6855922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46B73-CB46-7A60-F33B-373E6B8922DE}"/>
              </a:ext>
            </a:extLst>
          </p:cNvPr>
          <p:cNvCxnSpPr/>
          <p:nvPr/>
        </p:nvCxnSpPr>
        <p:spPr>
          <a:xfrm>
            <a:off x="8346264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4291BE-4548-0B3F-7255-4FDCA2B515DD}"/>
              </a:ext>
            </a:extLst>
          </p:cNvPr>
          <p:cNvCxnSpPr/>
          <p:nvPr/>
        </p:nvCxnSpPr>
        <p:spPr>
          <a:xfrm>
            <a:off x="9821918" y="2303292"/>
            <a:ext cx="0" cy="4410839"/>
          </a:xfrm>
          <a:prstGeom prst="line">
            <a:avLst/>
          </a:prstGeom>
          <a:ln w="12700">
            <a:solidFill>
              <a:srgbClr val="0C1C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2AFDCC-653B-CC4D-6152-E7A34BC5381B}"/>
              </a:ext>
            </a:extLst>
          </p:cNvPr>
          <p:cNvCxnSpPr/>
          <p:nvPr/>
        </p:nvCxnSpPr>
        <p:spPr>
          <a:xfrm>
            <a:off x="11322797" y="2303292"/>
            <a:ext cx="0" cy="4410839"/>
          </a:xfrm>
          <a:prstGeom prst="line">
            <a:avLst/>
          </a:prstGeom>
          <a:ln>
            <a:solidFill>
              <a:srgbClr val="0C1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7A680091-A232-C59C-169C-A1CC9A6109FF}"/>
              </a:ext>
            </a:extLst>
          </p:cNvPr>
          <p:cNvSpPr txBox="1">
            <a:spLocks/>
          </p:cNvSpPr>
          <p:nvPr/>
        </p:nvSpPr>
        <p:spPr>
          <a:xfrm>
            <a:off x="232014" y="167635"/>
            <a:ext cx="5151782" cy="5410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rgbClr val="0C1C4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Verdikjede - </a:t>
            </a:r>
            <a:r>
              <a:rPr lang="nb-NO" sz="3200" dirty="0">
                <a:solidFill>
                  <a:srgbClr val="0C1C42"/>
                </a:solidFill>
              </a:rPr>
              <a:t>Tare</a:t>
            </a:r>
          </a:p>
        </p:txBody>
      </p:sp>
      <p:pic>
        <p:nvPicPr>
          <p:cNvPr id="64" name="Bilde 7">
            <a:extLst>
              <a:ext uri="{FF2B5EF4-FFF2-40B4-BE49-F238E27FC236}">
                <a16:creationId xmlns:a16="http://schemas.microsoft.com/office/drawing/2014/main" id="{76E37E2C-9B3B-79E7-99EF-7E0ED6FB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EE910-AFD9-C25D-06DB-91933534F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922" y="104147"/>
            <a:ext cx="628157" cy="58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E9F1A8-2FFB-479E-97A3-6E771CDBF135}"/>
              </a:ext>
            </a:extLst>
          </p:cNvPr>
          <p:cNvSpPr/>
          <p:nvPr/>
        </p:nvSpPr>
        <p:spPr>
          <a:xfrm>
            <a:off x="1035093" y="2048205"/>
            <a:ext cx="3386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b="1" dirty="0">
                <a:solidFill>
                  <a:srgbClr val="00A3B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Strategi 1</a:t>
            </a:r>
          </a:p>
          <a:p>
            <a:pPr algn="r"/>
            <a:r>
              <a:rPr lang="nb-NO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Forbedre regelverk og forvaltning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C06A2-2790-4E07-8143-F89573EB9514}"/>
              </a:ext>
            </a:extLst>
          </p:cNvPr>
          <p:cNvSpPr/>
          <p:nvPr/>
        </p:nvSpPr>
        <p:spPr>
          <a:xfrm>
            <a:off x="1101768" y="3704165"/>
            <a:ext cx="3386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1600" b="1">
                <a:solidFill>
                  <a:srgbClr val="00A3B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Strategi 2</a:t>
            </a:r>
          </a:p>
          <a:p>
            <a:pPr algn="r"/>
            <a:r>
              <a:rPr lang="nb-NO" sz="1600">
                <a:latin typeface="Source Sans Pro" panose="020B0503030403020204" pitchFamily="34" charset="0"/>
                <a:ea typeface="Source Sans Pro" panose="020B0503030403020204" pitchFamily="34" charset="0"/>
              </a:rPr>
              <a:t>Styrke kompetanse og infrastruktur som kommer flere arter til gode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19FF7F-27E3-431D-9C8A-D8180BCEA962}"/>
              </a:ext>
            </a:extLst>
          </p:cNvPr>
          <p:cNvSpPr/>
          <p:nvPr/>
        </p:nvSpPr>
        <p:spPr>
          <a:xfrm>
            <a:off x="7534275" y="2048205"/>
            <a:ext cx="398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>
                <a:solidFill>
                  <a:srgbClr val="00A3B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Strategi 3</a:t>
            </a:r>
          </a:p>
          <a:p>
            <a:r>
              <a:rPr lang="nb-NO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Prioritere arter i forskjellige kategorier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AF64D-8851-4D3A-9164-EFEE03B593B3}"/>
              </a:ext>
            </a:extLst>
          </p:cNvPr>
          <p:cNvSpPr/>
          <p:nvPr/>
        </p:nvSpPr>
        <p:spPr>
          <a:xfrm>
            <a:off x="7534275" y="3704166"/>
            <a:ext cx="4333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>
                <a:solidFill>
                  <a:srgbClr val="00A3B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Strategi 4</a:t>
            </a:r>
          </a:p>
          <a:p>
            <a:r>
              <a:rPr lang="nb-NO" sz="1600">
                <a:latin typeface="Source Sans Pro" panose="020B0503030403020204" pitchFamily="34" charset="0"/>
                <a:ea typeface="Source Sans Pro" panose="020B0503030403020204" pitchFamily="34" charset="0"/>
              </a:rPr>
              <a:t>Øke målrettingen av risikoavlastningsordninger og forskningsprogrammer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F67DB-FF77-8F4F-862E-004656D4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99" y="1256587"/>
            <a:ext cx="2578312" cy="4805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B04E6-4183-83A0-50DE-C69532E52E34}"/>
              </a:ext>
            </a:extLst>
          </p:cNvPr>
          <p:cNvSpPr txBox="1">
            <a:spLocks/>
          </p:cNvSpPr>
          <p:nvPr/>
        </p:nvSpPr>
        <p:spPr>
          <a:xfrm>
            <a:off x="414130" y="476577"/>
            <a:ext cx="1066785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000" b="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Hvordan sikrer vi at vi når målet om ny verdiskaping?</a:t>
            </a:r>
          </a:p>
        </p:txBody>
      </p:sp>
    </p:spTree>
    <p:extLst>
      <p:ext uri="{BB962C8B-B14F-4D97-AF65-F5344CB8AC3E}">
        <p14:creationId xmlns:p14="http://schemas.microsoft.com/office/powerpoint/2010/main" val="1939953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5">
            <a:extLst>
              <a:ext uri="{FF2B5EF4-FFF2-40B4-BE49-F238E27FC236}">
                <a16:creationId xmlns:a16="http://schemas.microsoft.com/office/drawing/2014/main" id="{6DE098C0-819A-4424-B904-45BCFF1B6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5367B68-D324-46BD-A907-6602B8E61D2D}"/>
              </a:ext>
            </a:extLst>
          </p:cNvPr>
          <p:cNvSpPr txBox="1"/>
          <p:nvPr/>
        </p:nvSpPr>
        <p:spPr>
          <a:xfrm>
            <a:off x="547558" y="473914"/>
            <a:ext cx="11790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Veien videre for nye oppdrettsarter</a:t>
            </a:r>
            <a:br>
              <a:rPr lang="nb-NO" sz="36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nb-NO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– hvem driver utviklingen fremover?  </a:t>
            </a:r>
            <a:endParaRPr lang="en-GB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C78F8E-972E-F1DA-85C0-1D722647B6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47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11D30C5C-E1E2-4870-B31D-EA44D4F37A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2425"/>
          <a:stretch/>
        </p:blipFill>
        <p:spPr>
          <a:xfrm>
            <a:off x="0" y="2000922"/>
            <a:ext cx="7040563" cy="4110953"/>
          </a:xfrm>
        </p:spPr>
      </p:pic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969266EA-4F3C-4CC2-8842-5C7DBF221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4" t="12413" r="15691"/>
          <a:stretch/>
        </p:blipFill>
        <p:spPr>
          <a:xfrm>
            <a:off x="7188736" y="2187782"/>
            <a:ext cx="4746172" cy="37372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F8CFA8-523A-AD84-A1AC-02311308753B}"/>
              </a:ext>
            </a:extLst>
          </p:cNvPr>
          <p:cNvSpPr txBox="1">
            <a:spLocks/>
          </p:cNvSpPr>
          <p:nvPr/>
        </p:nvSpPr>
        <p:spPr>
          <a:xfrm>
            <a:off x="414131" y="4898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Verdi av sjømateksporten 2011-2021</a:t>
            </a:r>
          </a:p>
        </p:txBody>
      </p:sp>
    </p:spTree>
    <p:extLst>
      <p:ext uri="{BB962C8B-B14F-4D97-AF65-F5344CB8AC3E}">
        <p14:creationId xmlns:p14="http://schemas.microsoft.com/office/powerpoint/2010/main" val="404141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945CBC-7313-D324-062B-998541148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2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F17B974-501F-D590-3D23-78EFF323E4AE}"/>
              </a:ext>
            </a:extLst>
          </p:cNvPr>
          <p:cNvSpPr txBox="1"/>
          <p:nvPr/>
        </p:nvSpPr>
        <p:spPr>
          <a:xfrm>
            <a:off x="327546" y="6511161"/>
            <a:ext cx="867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Norcod’s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lokalitet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 for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torskeoppdrett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i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 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Frosvika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,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Meløy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kommune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 (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Foto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: Glenn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Muli"/>
              </a:rPr>
              <a:t>Rosting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Muli"/>
              </a:rPr>
              <a:t>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E751E4D-BC88-8A7D-0879-FF5CF9EF2662}"/>
              </a:ext>
            </a:extLst>
          </p:cNvPr>
          <p:cNvSpPr txBox="1"/>
          <p:nvPr/>
        </p:nvSpPr>
        <p:spPr>
          <a:xfrm>
            <a:off x="547558" y="473914"/>
            <a:ext cx="10902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Hva må til?</a:t>
            </a:r>
            <a:br>
              <a:rPr lang="nb-NO" sz="36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nb-NO" sz="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Helhetlig, tverrfaglig og langsiktig felles nasjonal satsing på nye marine arter</a:t>
            </a:r>
            <a:endParaRPr lang="en-GB" sz="3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1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1F76D6-E665-9992-0AF7-0EC758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71" y="365125"/>
            <a:ext cx="11185479" cy="1325563"/>
          </a:xfrm>
        </p:spPr>
        <p:txBody>
          <a:bodyPr>
            <a:normAutofit/>
          </a:bodyPr>
          <a:lstStyle/>
          <a:p>
            <a:r>
              <a:rPr lang="nb-NO" sz="3200" b="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"Andre arter" utgjør en svært liten andel av havbruksproduksjonen</a:t>
            </a:r>
            <a:endParaRPr lang="en-GB" sz="3200" b="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0757331-F2F6-FC76-A77A-8AB483470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4128" y="1482652"/>
            <a:ext cx="9775952" cy="48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4">
            <a:extLst>
              <a:ext uri="{FF2B5EF4-FFF2-40B4-BE49-F238E27FC236}">
                <a16:creationId xmlns:a16="http://schemas.microsoft.com/office/drawing/2014/main" id="{9B3FF725-C2EB-FBFD-A92D-3CA85AC2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0" y="2484870"/>
            <a:ext cx="2228355" cy="2926573"/>
          </a:xfrm>
          <a:prstGeom prst="rect">
            <a:avLst/>
          </a:prstGeom>
        </p:spPr>
      </p:pic>
      <p:pic>
        <p:nvPicPr>
          <p:cNvPr id="4" name="Bilde 2">
            <a:extLst>
              <a:ext uri="{FF2B5EF4-FFF2-40B4-BE49-F238E27FC236}">
                <a16:creationId xmlns:a16="http://schemas.microsoft.com/office/drawing/2014/main" id="{1740BB91-50BA-8ED0-A6E9-003EFC4C1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7" y="2471357"/>
            <a:ext cx="2228355" cy="2940086"/>
          </a:xfrm>
          <a:prstGeom prst="rect">
            <a:avLst/>
          </a:prstGeom>
        </p:spPr>
      </p:pic>
      <p:pic>
        <p:nvPicPr>
          <p:cNvPr id="5" name="Bilde 3">
            <a:extLst>
              <a:ext uri="{FF2B5EF4-FFF2-40B4-BE49-F238E27FC236}">
                <a16:creationId xmlns:a16="http://schemas.microsoft.com/office/drawing/2014/main" id="{BA32277F-7A49-844B-26D1-72714E182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079" y="2471357"/>
            <a:ext cx="2102294" cy="2940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223CD-5746-768D-854B-15B6930D3B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  <p:sp>
        <p:nvSpPr>
          <p:cNvPr id="10" name="TekstSylinder 6">
            <a:extLst>
              <a:ext uri="{FF2B5EF4-FFF2-40B4-BE49-F238E27FC236}">
                <a16:creationId xmlns:a16="http://schemas.microsoft.com/office/drawing/2014/main" id="{F51AF0C6-8BD7-CBA4-E825-218D7E4DB13F}"/>
              </a:ext>
            </a:extLst>
          </p:cNvPr>
          <p:cNvSpPr txBox="1"/>
          <p:nvPr/>
        </p:nvSpPr>
        <p:spPr>
          <a:xfrm>
            <a:off x="1242749" y="1701245"/>
            <a:ext cx="103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66E6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1999</a:t>
            </a:r>
            <a:endParaRPr lang="en-GB" sz="2000" dirty="0">
              <a:solidFill>
                <a:srgbClr val="66E6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Sylinder 3">
            <a:extLst>
              <a:ext uri="{FF2B5EF4-FFF2-40B4-BE49-F238E27FC236}">
                <a16:creationId xmlns:a16="http://schemas.microsoft.com/office/drawing/2014/main" id="{7FA61BA0-9212-335E-DBEA-0560E0D4D5A0}"/>
              </a:ext>
            </a:extLst>
          </p:cNvPr>
          <p:cNvSpPr txBox="1"/>
          <p:nvPr/>
        </p:nvSpPr>
        <p:spPr>
          <a:xfrm>
            <a:off x="4426078" y="1701245"/>
            <a:ext cx="993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66E6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2006</a:t>
            </a:r>
            <a:endParaRPr lang="en-GB" sz="2000" dirty="0">
              <a:solidFill>
                <a:srgbClr val="66E6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Sylinder 4">
            <a:extLst>
              <a:ext uri="{FF2B5EF4-FFF2-40B4-BE49-F238E27FC236}">
                <a16:creationId xmlns:a16="http://schemas.microsoft.com/office/drawing/2014/main" id="{DBC0106A-79AB-AB63-206D-201651BDF7E6}"/>
              </a:ext>
            </a:extLst>
          </p:cNvPr>
          <p:cNvSpPr txBox="1"/>
          <p:nvPr/>
        </p:nvSpPr>
        <p:spPr>
          <a:xfrm>
            <a:off x="7148551" y="1701245"/>
            <a:ext cx="10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66E6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2012</a:t>
            </a:r>
            <a:endParaRPr lang="en-GB" sz="2000" dirty="0">
              <a:solidFill>
                <a:srgbClr val="66E6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Sylinder 6">
            <a:extLst>
              <a:ext uri="{FF2B5EF4-FFF2-40B4-BE49-F238E27FC236}">
                <a16:creationId xmlns:a16="http://schemas.microsoft.com/office/drawing/2014/main" id="{2774953E-A661-FED6-E87A-8391CD5CE9D7}"/>
              </a:ext>
            </a:extLst>
          </p:cNvPr>
          <p:cNvSpPr txBox="1"/>
          <p:nvPr/>
        </p:nvSpPr>
        <p:spPr>
          <a:xfrm>
            <a:off x="625770" y="5533016"/>
            <a:ext cx="218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«250 </a:t>
            </a:r>
            <a:r>
              <a:rPr lang="nb-NO" dirty="0" err="1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mrd</a:t>
            </a:r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i 2030»</a:t>
            </a:r>
            <a:endParaRPr lang="en-GB" dirty="0">
              <a:solidFill>
                <a:srgbClr val="5EFFB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59C49C-36D6-B480-7D61-69816CE74D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849"/>
          <a:stretch/>
        </p:blipFill>
        <p:spPr>
          <a:xfrm>
            <a:off x="0" y="1901300"/>
            <a:ext cx="12192000" cy="690287"/>
          </a:xfrm>
          <a:prstGeom prst="rect">
            <a:avLst/>
          </a:prstGeom>
        </p:spPr>
      </p:pic>
      <p:sp>
        <p:nvSpPr>
          <p:cNvPr id="20" name="TekstSylinder 6">
            <a:extLst>
              <a:ext uri="{FF2B5EF4-FFF2-40B4-BE49-F238E27FC236}">
                <a16:creationId xmlns:a16="http://schemas.microsoft.com/office/drawing/2014/main" id="{F2A72C56-6EB4-2D02-F9F9-B2DC63583A3C}"/>
              </a:ext>
            </a:extLst>
          </p:cNvPr>
          <p:cNvSpPr txBox="1"/>
          <p:nvPr/>
        </p:nvSpPr>
        <p:spPr>
          <a:xfrm>
            <a:off x="3826170" y="5533016"/>
            <a:ext cx="218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«115 </a:t>
            </a:r>
            <a:r>
              <a:rPr lang="nb-NO" dirty="0" err="1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mrd</a:t>
            </a:r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i 2025»</a:t>
            </a:r>
            <a:endParaRPr lang="en-GB" dirty="0">
              <a:solidFill>
                <a:srgbClr val="5EFFB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kstSylinder 6">
            <a:extLst>
              <a:ext uri="{FF2B5EF4-FFF2-40B4-BE49-F238E27FC236}">
                <a16:creationId xmlns:a16="http://schemas.microsoft.com/office/drawing/2014/main" id="{4BD21AA0-D9CC-CEAE-A000-CDC9BC71D27B}"/>
              </a:ext>
            </a:extLst>
          </p:cNvPr>
          <p:cNvSpPr txBox="1"/>
          <p:nvPr/>
        </p:nvSpPr>
        <p:spPr>
          <a:xfrm>
            <a:off x="6514941" y="5533016"/>
            <a:ext cx="218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«550 </a:t>
            </a:r>
            <a:r>
              <a:rPr lang="nb-NO" dirty="0" err="1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mrd</a:t>
            </a:r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i 2030»</a:t>
            </a:r>
            <a:endParaRPr lang="en-GB" dirty="0">
              <a:solidFill>
                <a:srgbClr val="5EFFB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8F21BFD-F12D-58CE-AA84-B60E7338E830}"/>
              </a:ext>
            </a:extLst>
          </p:cNvPr>
          <p:cNvSpPr txBox="1">
            <a:spLocks/>
          </p:cNvSpPr>
          <p:nvPr/>
        </p:nvSpPr>
        <p:spPr>
          <a:xfrm>
            <a:off x="414131" y="476577"/>
            <a:ext cx="105351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Utredninger peker på vekst i havbruk og biomarine næringer</a:t>
            </a:r>
          </a:p>
          <a:p>
            <a:endParaRPr lang="nb-NO" sz="3200" b="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6CFFD2D-BF9E-C2FD-909E-4C013B005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5676" y="2500497"/>
            <a:ext cx="2054160" cy="291094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AA4FB12-F2FC-DE1E-174A-72DFC42B7EFC}"/>
              </a:ext>
            </a:extLst>
          </p:cNvPr>
          <p:cNvSpPr txBox="1"/>
          <p:nvPr/>
        </p:nvSpPr>
        <p:spPr>
          <a:xfrm>
            <a:off x="9178538" y="5535288"/>
            <a:ext cx="218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«500 </a:t>
            </a:r>
            <a:r>
              <a:rPr lang="nb-NO" dirty="0" err="1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mrd</a:t>
            </a:r>
            <a:r>
              <a:rPr lang="nb-NO" dirty="0">
                <a:solidFill>
                  <a:srgbClr val="5EFF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i 2050»</a:t>
            </a:r>
            <a:endParaRPr lang="en-GB" dirty="0">
              <a:solidFill>
                <a:srgbClr val="5EFFB9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E052E9B-0172-639D-865B-A71B1A955586}"/>
              </a:ext>
            </a:extLst>
          </p:cNvPr>
          <p:cNvSpPr/>
          <p:nvPr/>
        </p:nvSpPr>
        <p:spPr>
          <a:xfrm>
            <a:off x="10256262" y="2101355"/>
            <a:ext cx="238871" cy="23435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9708CDC-8F10-DCF0-1AC0-24CD0438781D}"/>
              </a:ext>
            </a:extLst>
          </p:cNvPr>
          <p:cNvSpPr txBox="1"/>
          <p:nvPr/>
        </p:nvSpPr>
        <p:spPr>
          <a:xfrm>
            <a:off x="9990166" y="1710229"/>
            <a:ext cx="76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2019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7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F34DA1-721E-DD2A-CD01-62387569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Mulighet for seksdobling av omsetningsverdi fra biobaserte marine næringer - 2019*</a:t>
            </a:r>
            <a:endParaRPr lang="en-GB" sz="3200" b="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85AAF917-646B-10AF-96BA-36E9A67E4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9330" y="1825625"/>
            <a:ext cx="6913340" cy="435133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114C43D-9C0E-7C2E-EB4D-2E4DC87BC8E9}"/>
              </a:ext>
            </a:extLst>
          </p:cNvPr>
          <p:cNvSpPr txBox="1"/>
          <p:nvPr/>
        </p:nvSpPr>
        <p:spPr>
          <a:xfrm>
            <a:off x="609600" y="5997146"/>
            <a:ext cx="9225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Kilde</a:t>
            </a:r>
            <a:r>
              <a:rPr lang="nb-NO" sz="1200" dirty="0">
                <a:latin typeface="Arial" panose="020B0604020202020204" pitchFamily="34" charset="0"/>
                <a:cs typeface="Times New Roman" panose="02020603050405020304" pitchFamily="18" charset="0"/>
              </a:rPr>
              <a:t>: "Biobaserte verdikjeder", SINTEF/NHO 2019 </a:t>
            </a:r>
          </a:p>
          <a:p>
            <a:r>
              <a:rPr lang="nb-NO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Biobaserte marine næringer er definert som seks ulike delnæringer herunder laks, fiskeri, leverandørindustri, tang og tare, høyproduktive havområder og ingrediensindustri.</a:t>
            </a:r>
            <a:endParaRPr lang="en-GB" sz="1200" dirty="0">
              <a:latin typeface="Source Serif Pro" panose="020406030504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38511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234A453-094B-7181-E3BE-DB825455B821}"/>
              </a:ext>
            </a:extLst>
          </p:cNvPr>
          <p:cNvSpPr/>
          <p:nvPr/>
        </p:nvSpPr>
        <p:spPr>
          <a:xfrm>
            <a:off x="0" y="0"/>
            <a:ext cx="6414655" cy="6858000"/>
          </a:xfrm>
          <a:prstGeom prst="rect">
            <a:avLst/>
          </a:prstGeom>
          <a:solidFill>
            <a:srgbClr val="0C1C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8CFACC-07D5-3701-56D6-0622B1E7F38B}"/>
              </a:ext>
            </a:extLst>
          </p:cNvPr>
          <p:cNvSpPr txBox="1">
            <a:spLocks/>
          </p:cNvSpPr>
          <p:nvPr/>
        </p:nvSpPr>
        <p:spPr>
          <a:xfrm>
            <a:off x="414131" y="476577"/>
            <a:ext cx="51517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Nye arter-rapporten (2019)</a:t>
            </a:r>
            <a:endParaRPr lang="nb-NO" sz="3000" b="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1155B-F934-8C4B-1E1A-10F6917A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" r="1"/>
          <a:stretch/>
        </p:blipFill>
        <p:spPr>
          <a:xfrm>
            <a:off x="6589742" y="2067271"/>
            <a:ext cx="5335484" cy="2997307"/>
          </a:xfrm>
          <a:prstGeom prst="rect">
            <a:avLst/>
          </a:prstGeom>
          <a:effectLst/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349867-6902-05A4-8E97-968DA122C5FD}"/>
              </a:ext>
            </a:extLst>
          </p:cNvPr>
          <p:cNvSpPr txBox="1">
            <a:spLocks/>
          </p:cNvSpPr>
          <p:nvPr/>
        </p:nvSpPr>
        <p:spPr>
          <a:xfrm>
            <a:off x="988491" y="1802140"/>
            <a:ext cx="4866862" cy="472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err="1">
                <a:solidFill>
                  <a:schemeClr val="bg1"/>
                </a:solidFill>
              </a:rPr>
              <a:t>Evaluering</a:t>
            </a:r>
            <a:r>
              <a:rPr lang="en-US" sz="2600" b="1" dirty="0">
                <a:solidFill>
                  <a:schemeClr val="bg1"/>
                </a:solidFill>
              </a:rPr>
              <a:t> av 30 </a:t>
            </a:r>
            <a:r>
              <a:rPr lang="en-US" sz="2600" b="1" dirty="0" err="1">
                <a:solidFill>
                  <a:schemeClr val="bg1"/>
                </a:solidFill>
              </a:rPr>
              <a:t>arter</a:t>
            </a:r>
            <a:endParaRPr lang="en-US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Fem </a:t>
            </a:r>
            <a:r>
              <a:rPr lang="en-US" sz="2600" dirty="0" err="1">
                <a:solidFill>
                  <a:schemeClr val="bg1"/>
                </a:solidFill>
              </a:rPr>
              <a:t>kriterier</a:t>
            </a:r>
            <a:endParaRPr lang="en-US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sz="2600" dirty="0">
              <a:solidFill>
                <a:schemeClr val="bg1"/>
              </a:solidFill>
            </a:endParaRPr>
          </a:p>
          <a:p>
            <a:r>
              <a:rPr lang="nb-NO" sz="2600" dirty="0">
                <a:solidFill>
                  <a:schemeClr val="bg1"/>
                </a:solidFill>
              </a:rPr>
              <a:t>Marked</a:t>
            </a:r>
          </a:p>
          <a:p>
            <a:r>
              <a:rPr lang="nb-NO" sz="2600" dirty="0">
                <a:solidFill>
                  <a:schemeClr val="bg1"/>
                </a:solidFill>
              </a:rPr>
              <a:t>Lønnsomhet</a:t>
            </a:r>
          </a:p>
          <a:p>
            <a:r>
              <a:rPr lang="nb-NO" sz="2600" dirty="0">
                <a:solidFill>
                  <a:schemeClr val="bg1"/>
                </a:solidFill>
              </a:rPr>
              <a:t>Miljømessig bærekraft</a:t>
            </a:r>
          </a:p>
          <a:p>
            <a:r>
              <a:rPr lang="nb-NO" sz="2600" dirty="0">
                <a:solidFill>
                  <a:schemeClr val="bg1"/>
                </a:solidFill>
              </a:rPr>
              <a:t>Utnyttelse av Norges fortrinn </a:t>
            </a:r>
          </a:p>
          <a:p>
            <a:r>
              <a:rPr lang="nb-NO" sz="2600" dirty="0">
                <a:solidFill>
                  <a:schemeClr val="bg1"/>
                </a:solidFill>
              </a:rPr>
              <a:t>Utviklingsstatus</a:t>
            </a:r>
          </a:p>
          <a:p>
            <a:endParaRPr lang="nb-NO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5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B083E08-E9B0-D74C-8738-0CD7A30D27CE}"/>
              </a:ext>
            </a:extLst>
          </p:cNvPr>
          <p:cNvSpPr txBox="1"/>
          <p:nvPr/>
        </p:nvSpPr>
        <p:spPr>
          <a:xfrm>
            <a:off x="531987" y="1746585"/>
            <a:ext cx="1471596" cy="29309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867"/>
              </a:lnSpc>
            </a:pP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Marine </a:t>
            </a: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arter</a:t>
            </a:r>
            <a:endParaRPr lang="en-GB" sz="1467" b="1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88FBBB-6AF8-B841-98D0-ED40EDE074FF}"/>
              </a:ext>
            </a:extLst>
          </p:cNvPr>
          <p:cNvSpPr txBox="1"/>
          <p:nvPr/>
        </p:nvSpPr>
        <p:spPr>
          <a:xfrm>
            <a:off x="2764063" y="4265199"/>
            <a:ext cx="1920543" cy="29309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867"/>
              </a:lnSpc>
            </a:pP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Ferskvannsfisk</a:t>
            </a:r>
            <a:endParaRPr lang="en-GB" sz="1467" b="1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AA48AC-F35F-C640-ABDB-E26FD20F0EF8}"/>
              </a:ext>
            </a:extLst>
          </p:cNvPr>
          <p:cNvSpPr txBox="1"/>
          <p:nvPr/>
        </p:nvSpPr>
        <p:spPr>
          <a:xfrm>
            <a:off x="5770043" y="1749340"/>
            <a:ext cx="2157965" cy="29309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867"/>
              </a:lnSpc>
            </a:pP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Lavtrofiske</a:t>
            </a: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 </a:t>
            </a: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arter</a:t>
            </a: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, mat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D52316-3209-E542-BA06-36572EA42AB8}"/>
              </a:ext>
            </a:extLst>
          </p:cNvPr>
          <p:cNvSpPr txBox="1"/>
          <p:nvPr/>
        </p:nvSpPr>
        <p:spPr>
          <a:xfrm>
            <a:off x="8860822" y="1748104"/>
            <a:ext cx="2689495" cy="29309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867"/>
              </a:lnSpc>
            </a:pP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Lavtrofiske</a:t>
            </a: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 </a:t>
            </a: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arter</a:t>
            </a: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, </a:t>
            </a: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biomasse</a:t>
            </a:r>
            <a:endParaRPr lang="en-GB" sz="1467" b="1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5E600F-C0E6-1644-AD67-E149DA41623C}"/>
              </a:ext>
            </a:extLst>
          </p:cNvPr>
          <p:cNvSpPr txBox="1"/>
          <p:nvPr/>
        </p:nvSpPr>
        <p:spPr>
          <a:xfrm>
            <a:off x="8828736" y="3995821"/>
            <a:ext cx="3074504" cy="29309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867"/>
              </a:lnSpc>
            </a:pP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Lavtrofiske</a:t>
            </a: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 </a:t>
            </a: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arter</a:t>
            </a:r>
            <a:r>
              <a:rPr lang="en-GB" sz="1467" b="1" dirty="0">
                <a:latin typeface="Helvetica" pitchFamily="2" charset="0"/>
                <a:ea typeface="Helvetica Neue Light" panose="02000403000000020004" pitchFamily="2" charset="0"/>
              </a:rPr>
              <a:t>, </a:t>
            </a:r>
            <a:r>
              <a:rPr lang="en-GB" sz="1467" b="1" dirty="0" err="1">
                <a:latin typeface="Helvetica" pitchFamily="2" charset="0"/>
                <a:ea typeface="Helvetica Neue Light" panose="02000403000000020004" pitchFamily="2" charset="0"/>
              </a:rPr>
              <a:t>makroalger</a:t>
            </a:r>
            <a:endParaRPr lang="en-GB" sz="1467" b="1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47A13-B774-4E47-ACDF-9C94D5680313}"/>
              </a:ext>
            </a:extLst>
          </p:cNvPr>
          <p:cNvSpPr txBox="1"/>
          <p:nvPr/>
        </p:nvSpPr>
        <p:spPr>
          <a:xfrm>
            <a:off x="2750131" y="4990494"/>
            <a:ext cx="2081704" cy="317521"/>
          </a:xfrm>
          <a:prstGeom prst="rect">
            <a:avLst/>
          </a:prstGeom>
          <a:solidFill>
            <a:srgbClr val="367480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Lake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87022-B298-5C40-9EB5-2ADBD1C1D1C7}"/>
              </a:ext>
            </a:extLst>
          </p:cNvPr>
          <p:cNvSpPr txBox="1"/>
          <p:nvPr/>
        </p:nvSpPr>
        <p:spPr>
          <a:xfrm>
            <a:off x="5775229" y="3197746"/>
            <a:ext cx="2081704" cy="317521"/>
          </a:xfrm>
          <a:prstGeom prst="rect">
            <a:avLst/>
          </a:prstGeom>
          <a:solidFill>
            <a:srgbClr val="B8BDD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Kamskjell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5CF8C-288E-EB42-99DD-4481EFDE3B79}"/>
              </a:ext>
            </a:extLst>
          </p:cNvPr>
          <p:cNvSpPr txBox="1"/>
          <p:nvPr/>
        </p:nvSpPr>
        <p:spPr>
          <a:xfrm>
            <a:off x="8856851" y="2086318"/>
            <a:ext cx="2081704" cy="317521"/>
          </a:xfrm>
          <a:prstGeom prst="rect">
            <a:avLst/>
          </a:prstGeom>
          <a:solidFill>
            <a:srgbClr val="E8C78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Blåskjell</a:t>
            </a:r>
            <a:r>
              <a:rPr lang="en-GB" sz="1200" dirty="0">
                <a:latin typeface="Helvetica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biomasse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0456D-C78B-3141-8093-1BA606D025D4}"/>
              </a:ext>
            </a:extLst>
          </p:cNvPr>
          <p:cNvSpPr txBox="1"/>
          <p:nvPr/>
        </p:nvSpPr>
        <p:spPr>
          <a:xfrm>
            <a:off x="5775229" y="2826804"/>
            <a:ext cx="2081704" cy="317521"/>
          </a:xfrm>
          <a:prstGeom prst="rect">
            <a:avLst/>
          </a:prstGeom>
          <a:solidFill>
            <a:srgbClr val="B8BDD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Flatøsters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464CB-4AE0-EE42-9E17-691B19957939}"/>
              </a:ext>
            </a:extLst>
          </p:cNvPr>
          <p:cNvSpPr txBox="1"/>
          <p:nvPr/>
        </p:nvSpPr>
        <p:spPr>
          <a:xfrm>
            <a:off x="2739461" y="2819585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Makrellstørje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5CCAB-3759-EE40-863A-3639AE89879A}"/>
              </a:ext>
            </a:extLst>
          </p:cNvPr>
          <p:cNvSpPr txBox="1"/>
          <p:nvPr/>
        </p:nvSpPr>
        <p:spPr>
          <a:xfrm>
            <a:off x="525651" y="3551393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Flekksteinbit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FC9C8-DCE5-FE4C-8490-24421828F9C4}"/>
              </a:ext>
            </a:extLst>
          </p:cNvPr>
          <p:cNvSpPr txBox="1"/>
          <p:nvPr/>
        </p:nvSpPr>
        <p:spPr>
          <a:xfrm>
            <a:off x="2739461" y="3189098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Tunge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7179F4-7B61-A648-82F2-DB3ADA6F3DF2}"/>
              </a:ext>
            </a:extLst>
          </p:cNvPr>
          <p:cNvSpPr txBox="1"/>
          <p:nvPr/>
        </p:nvSpPr>
        <p:spPr>
          <a:xfrm>
            <a:off x="525651" y="2073340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Torsk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D6FE73-9372-BE4C-817B-597DFA575ABD}"/>
              </a:ext>
            </a:extLst>
          </p:cNvPr>
          <p:cNvSpPr txBox="1"/>
          <p:nvPr/>
        </p:nvSpPr>
        <p:spPr>
          <a:xfrm>
            <a:off x="2750131" y="4620981"/>
            <a:ext cx="2081704" cy="317521"/>
          </a:xfrm>
          <a:prstGeom prst="rect">
            <a:avLst/>
          </a:prstGeom>
          <a:solidFill>
            <a:srgbClr val="367480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Gjørs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87926F-FD92-B44F-B489-5B50479E8442}"/>
              </a:ext>
            </a:extLst>
          </p:cNvPr>
          <p:cNvSpPr txBox="1"/>
          <p:nvPr/>
        </p:nvSpPr>
        <p:spPr>
          <a:xfrm>
            <a:off x="2750131" y="5360008"/>
            <a:ext cx="2081704" cy="317521"/>
          </a:xfrm>
          <a:prstGeom prst="rect">
            <a:avLst/>
          </a:prstGeom>
          <a:solidFill>
            <a:srgbClr val="367480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Sik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05A3A2-5C4C-FB47-B35A-C16BA9E8080D}"/>
              </a:ext>
            </a:extLst>
          </p:cNvPr>
          <p:cNvSpPr txBox="1"/>
          <p:nvPr/>
        </p:nvSpPr>
        <p:spPr>
          <a:xfrm>
            <a:off x="5775229" y="2084918"/>
            <a:ext cx="2081704" cy="317521"/>
          </a:xfrm>
          <a:prstGeom prst="rect">
            <a:avLst/>
          </a:prstGeom>
          <a:solidFill>
            <a:srgbClr val="B8BDD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Blåskjell</a:t>
            </a:r>
            <a:r>
              <a:rPr lang="en-GB" sz="1200" dirty="0">
                <a:latin typeface="Helvetica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konsum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7799D-2B27-8C49-B1EC-D1C78BB8DAA8}"/>
              </a:ext>
            </a:extLst>
          </p:cNvPr>
          <p:cNvSpPr txBox="1"/>
          <p:nvPr/>
        </p:nvSpPr>
        <p:spPr>
          <a:xfrm>
            <a:off x="525651" y="2812366"/>
            <a:ext cx="2081704" cy="317521"/>
          </a:xfrm>
          <a:prstGeom prst="rect">
            <a:avLst/>
          </a:prstGeom>
          <a:solidFill>
            <a:srgbClr val="12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Røye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32F322-14CF-B647-8A6C-3F5725A42D01}"/>
              </a:ext>
            </a:extLst>
          </p:cNvPr>
          <p:cNvSpPr txBox="1"/>
          <p:nvPr/>
        </p:nvSpPr>
        <p:spPr>
          <a:xfrm>
            <a:off x="525651" y="2442853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Kveite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FAE338-B0FC-F44B-878C-DE2AB44523C7}"/>
              </a:ext>
            </a:extLst>
          </p:cNvPr>
          <p:cNvSpPr txBox="1"/>
          <p:nvPr/>
        </p:nvSpPr>
        <p:spPr>
          <a:xfrm>
            <a:off x="525651" y="3181880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Piggvar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6D7A01-1C1F-BE4E-8A41-A563A7C7DC2A}"/>
              </a:ext>
            </a:extLst>
          </p:cNvPr>
          <p:cNvSpPr txBox="1"/>
          <p:nvPr/>
        </p:nvSpPr>
        <p:spPr>
          <a:xfrm>
            <a:off x="2750131" y="5729521"/>
            <a:ext cx="2081704" cy="317521"/>
          </a:xfrm>
          <a:prstGeom prst="rect">
            <a:avLst/>
          </a:prstGeom>
          <a:solidFill>
            <a:srgbClr val="367480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Stør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E4EB4D-5AD9-5343-9065-6822E095B656}"/>
              </a:ext>
            </a:extLst>
          </p:cNvPr>
          <p:cNvSpPr txBox="1"/>
          <p:nvPr/>
        </p:nvSpPr>
        <p:spPr>
          <a:xfrm>
            <a:off x="525651" y="3920906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Havabbor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3955EC-999F-0E48-A319-13E1B90AA912}"/>
              </a:ext>
            </a:extLst>
          </p:cNvPr>
          <p:cNvSpPr txBox="1"/>
          <p:nvPr/>
        </p:nvSpPr>
        <p:spPr>
          <a:xfrm>
            <a:off x="5775229" y="2455861"/>
            <a:ext cx="2081704" cy="317521"/>
          </a:xfrm>
          <a:prstGeom prst="rect">
            <a:avLst/>
          </a:prstGeom>
          <a:solidFill>
            <a:srgbClr val="B8BDD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Kråkebolle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2758A4-3824-4A45-9A05-BA19E89EC348}"/>
              </a:ext>
            </a:extLst>
          </p:cNvPr>
          <p:cNvSpPr txBox="1"/>
          <p:nvPr/>
        </p:nvSpPr>
        <p:spPr>
          <a:xfrm>
            <a:off x="2739461" y="2438388"/>
            <a:ext cx="2081704" cy="317521"/>
          </a:xfrm>
          <a:prstGeom prst="rect">
            <a:avLst/>
          </a:prstGeom>
          <a:solidFill>
            <a:srgbClr val="143A88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Hummer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5ACAFB-30F2-C04C-9921-CBD79A38480E}"/>
              </a:ext>
            </a:extLst>
          </p:cNvPr>
          <p:cNvSpPr txBox="1"/>
          <p:nvPr/>
        </p:nvSpPr>
        <p:spPr>
          <a:xfrm>
            <a:off x="525651" y="4290420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Lysing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8D2916-34AD-A74C-9777-3C0811C63707}"/>
              </a:ext>
            </a:extLst>
          </p:cNvPr>
          <p:cNvSpPr txBox="1"/>
          <p:nvPr/>
        </p:nvSpPr>
        <p:spPr>
          <a:xfrm>
            <a:off x="525651" y="5736390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Breiflabb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1B77EC-B9BD-0646-9812-26D17FDAA528}"/>
              </a:ext>
            </a:extLst>
          </p:cNvPr>
          <p:cNvSpPr txBox="1"/>
          <p:nvPr/>
        </p:nvSpPr>
        <p:spPr>
          <a:xfrm>
            <a:off x="2739461" y="2068876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St. </a:t>
            </a: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Petersfisk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4FC475-5D64-CD43-871C-E574DFEF5C29}"/>
              </a:ext>
            </a:extLst>
          </p:cNvPr>
          <p:cNvSpPr txBox="1"/>
          <p:nvPr/>
        </p:nvSpPr>
        <p:spPr>
          <a:xfrm>
            <a:off x="8856851" y="2455832"/>
            <a:ext cx="2081704" cy="317521"/>
          </a:xfrm>
          <a:prstGeom prst="rect">
            <a:avLst/>
          </a:prstGeom>
          <a:solidFill>
            <a:srgbClr val="E8C78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Sekkedyr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BF7FA2-2DE5-2F41-883B-1AE01BEB9E01}"/>
              </a:ext>
            </a:extLst>
          </p:cNvPr>
          <p:cNvSpPr txBox="1"/>
          <p:nvPr/>
        </p:nvSpPr>
        <p:spPr>
          <a:xfrm>
            <a:off x="8828736" y="4770477"/>
            <a:ext cx="2081704" cy="317521"/>
          </a:xfrm>
          <a:prstGeom prst="rect">
            <a:avLst/>
          </a:prstGeom>
          <a:solidFill>
            <a:srgbClr val="59E2A8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Butare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89CF57-B044-2644-B285-48761514DD4B}"/>
              </a:ext>
            </a:extLst>
          </p:cNvPr>
          <p:cNvSpPr txBox="1"/>
          <p:nvPr/>
        </p:nvSpPr>
        <p:spPr>
          <a:xfrm>
            <a:off x="8856851" y="2825345"/>
            <a:ext cx="2081704" cy="317521"/>
          </a:xfrm>
          <a:prstGeom prst="rect">
            <a:avLst/>
          </a:prstGeom>
          <a:solidFill>
            <a:srgbClr val="E8C78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Børstemark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9F93BB-35DC-594D-BD0E-17F6A15F6A1B}"/>
              </a:ext>
            </a:extLst>
          </p:cNvPr>
          <p:cNvSpPr txBox="1"/>
          <p:nvPr/>
        </p:nvSpPr>
        <p:spPr>
          <a:xfrm>
            <a:off x="8828736" y="4399534"/>
            <a:ext cx="2081704" cy="317521"/>
          </a:xfrm>
          <a:prstGeom prst="rect">
            <a:avLst/>
          </a:prstGeom>
          <a:solidFill>
            <a:srgbClr val="59E2A8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Sukkertare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9F8ACC-5D44-3D4F-91C3-4D2F53AB321A}"/>
              </a:ext>
            </a:extLst>
          </p:cNvPr>
          <p:cNvSpPr txBox="1"/>
          <p:nvPr/>
        </p:nvSpPr>
        <p:spPr>
          <a:xfrm>
            <a:off x="5775229" y="3939632"/>
            <a:ext cx="2081704" cy="317521"/>
          </a:xfrm>
          <a:prstGeom prst="rect">
            <a:avLst/>
          </a:prstGeom>
          <a:solidFill>
            <a:srgbClr val="B8BDD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Gullskjell</a:t>
            </a:r>
            <a:r>
              <a:rPr lang="en-GB" sz="1200" dirty="0">
                <a:latin typeface="Helvetica" pitchFamily="2" charset="0"/>
                <a:ea typeface="Helvetica Neue Light" panose="02000403000000020004" pitchFamily="2" charset="0"/>
              </a:rPr>
              <a:t> / </a:t>
            </a: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teppeskjell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9B065B-C127-414C-A60C-A51C171BA909}"/>
              </a:ext>
            </a:extLst>
          </p:cNvPr>
          <p:cNvSpPr txBox="1"/>
          <p:nvPr/>
        </p:nvSpPr>
        <p:spPr>
          <a:xfrm>
            <a:off x="525651" y="5013405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Smørflyndre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5D0E42-4B65-B443-B912-E3FA220E82C1}"/>
              </a:ext>
            </a:extLst>
          </p:cNvPr>
          <p:cNvSpPr txBox="1"/>
          <p:nvPr/>
        </p:nvSpPr>
        <p:spPr>
          <a:xfrm>
            <a:off x="5775229" y="3568689"/>
            <a:ext cx="2081704" cy="317521"/>
          </a:xfrm>
          <a:prstGeom prst="rect">
            <a:avLst/>
          </a:prstGeom>
          <a:solidFill>
            <a:srgbClr val="B8BDD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Rød</a:t>
            </a:r>
            <a:r>
              <a:rPr lang="en-GB" sz="1200" dirty="0">
                <a:latin typeface="Helvetica" pitchFamily="2" charset="0"/>
                <a:ea typeface="Helvetica Neue Light" panose="02000403000000020004" pitchFamily="2" charset="0"/>
              </a:rPr>
              <a:t> </a:t>
            </a: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sjøpølse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4AA232-9640-2D47-A947-AF7174191E58}"/>
              </a:ext>
            </a:extLst>
          </p:cNvPr>
          <p:cNvSpPr txBox="1"/>
          <p:nvPr/>
        </p:nvSpPr>
        <p:spPr>
          <a:xfrm>
            <a:off x="525651" y="4659933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Lomre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E97258-7ABE-5243-A972-20BEB8E6CF21}"/>
              </a:ext>
            </a:extLst>
          </p:cNvPr>
          <p:cNvSpPr txBox="1"/>
          <p:nvPr/>
        </p:nvSpPr>
        <p:spPr>
          <a:xfrm>
            <a:off x="525651" y="5382918"/>
            <a:ext cx="2081704" cy="317521"/>
          </a:xfrm>
          <a:prstGeom prst="rect">
            <a:avLst/>
          </a:prstGeom>
          <a:solidFill>
            <a:srgbClr val="143A87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solidFill>
                  <a:schemeClr val="bg1"/>
                </a:solidFill>
                <a:latin typeface="Helvetica" pitchFamily="2" charset="0"/>
                <a:ea typeface="Helvetica Neue Light" panose="02000403000000020004" pitchFamily="2" charset="0"/>
              </a:rPr>
              <a:t>Rødspette</a:t>
            </a:r>
            <a:endParaRPr lang="en-GB" sz="1200" dirty="0">
              <a:solidFill>
                <a:schemeClr val="bg1"/>
              </a:solidFill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A3FBEC-64E7-2543-B527-26B3B7CA68F1}"/>
              </a:ext>
            </a:extLst>
          </p:cNvPr>
          <p:cNvSpPr txBox="1"/>
          <p:nvPr/>
        </p:nvSpPr>
        <p:spPr>
          <a:xfrm>
            <a:off x="8828736" y="5138637"/>
            <a:ext cx="2081704" cy="317521"/>
          </a:xfrm>
          <a:prstGeom prst="rect">
            <a:avLst/>
          </a:prstGeom>
          <a:solidFill>
            <a:srgbClr val="59E2A8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71998">
              <a:spcBef>
                <a:spcPts val="667"/>
              </a:spcBef>
            </a:pPr>
            <a:r>
              <a:rPr lang="en-GB" sz="1200" dirty="0" err="1">
                <a:latin typeface="Helvetica" pitchFamily="2" charset="0"/>
                <a:ea typeface="Helvetica Neue Light" panose="02000403000000020004" pitchFamily="2" charset="0"/>
              </a:rPr>
              <a:t>Søl</a:t>
            </a:r>
            <a:endParaRPr lang="en-GB" sz="1200" dirty="0">
              <a:latin typeface="Helvetica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E753E4-978D-D8AA-D713-FF49AE98C500}"/>
              </a:ext>
            </a:extLst>
          </p:cNvPr>
          <p:cNvSpPr txBox="1">
            <a:spLocks/>
          </p:cNvSpPr>
          <p:nvPr/>
        </p:nvSpPr>
        <p:spPr>
          <a:xfrm>
            <a:off x="414131" y="476577"/>
            <a:ext cx="1017653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000" b="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30 utvalgte arter evaluert - kunnskapsgrunnlag laget for hver art</a:t>
            </a:r>
          </a:p>
        </p:txBody>
      </p:sp>
    </p:spTree>
    <p:extLst>
      <p:ext uri="{BB962C8B-B14F-4D97-AF65-F5344CB8AC3E}">
        <p14:creationId xmlns:p14="http://schemas.microsoft.com/office/powerpoint/2010/main" val="410807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2D91E-AE23-73DC-33DD-66D23AB9D968}"/>
              </a:ext>
            </a:extLst>
          </p:cNvPr>
          <p:cNvSpPr/>
          <p:nvPr/>
        </p:nvSpPr>
        <p:spPr>
          <a:xfrm>
            <a:off x="5938217" y="0"/>
            <a:ext cx="62537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4A24-C9E8-868C-CCB1-EEA93DDAF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29126" y="228210"/>
            <a:ext cx="1337583" cy="317117"/>
          </a:xfrm>
          <a:prstGeom prst="rect">
            <a:avLst/>
          </a:prstGeom>
        </p:spPr>
      </p:pic>
      <p:pic>
        <p:nvPicPr>
          <p:cNvPr id="5" name="Bilde 2">
            <a:extLst>
              <a:ext uri="{FF2B5EF4-FFF2-40B4-BE49-F238E27FC236}">
                <a16:creationId xmlns:a16="http://schemas.microsoft.com/office/drawing/2014/main" id="{51EB0244-4B6F-28A8-17AF-6F8431893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200" y="1387298"/>
            <a:ext cx="5677816" cy="40834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6E2A758-7414-3FD9-D66A-06C974BC9CF7}"/>
              </a:ext>
            </a:extLst>
          </p:cNvPr>
          <p:cNvSpPr txBox="1">
            <a:spLocks/>
          </p:cNvSpPr>
          <p:nvPr/>
        </p:nvSpPr>
        <p:spPr>
          <a:xfrm>
            <a:off x="414131" y="476577"/>
            <a:ext cx="51517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Det etableres bedrifter for stadig flere arter</a:t>
            </a:r>
            <a:endParaRPr lang="nb-NO" sz="3000" b="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FA3EC2-4A32-DC41-26C7-AF0DB01D80FF}"/>
              </a:ext>
            </a:extLst>
          </p:cNvPr>
          <p:cNvSpPr txBox="1">
            <a:spLocks/>
          </p:cNvSpPr>
          <p:nvPr/>
        </p:nvSpPr>
        <p:spPr>
          <a:xfrm>
            <a:off x="515154" y="2134649"/>
            <a:ext cx="1464253" cy="4723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5EFFB9"/>
                </a:solidFill>
              </a:rPr>
              <a:t>Torsk</a:t>
            </a: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Sukkertare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Rognkjeks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Stør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Berggylt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Røye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Kveite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Piggvar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Flekksteinbit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 err="1">
              <a:solidFill>
                <a:srgbClr val="5EFFB9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DA2403C-B115-DB37-93D7-0825DAFBBCF6}"/>
              </a:ext>
            </a:extLst>
          </p:cNvPr>
          <p:cNvSpPr txBox="1">
            <a:spLocks/>
          </p:cNvSpPr>
          <p:nvPr/>
        </p:nvSpPr>
        <p:spPr>
          <a:xfrm>
            <a:off x="2256686" y="2134649"/>
            <a:ext cx="1464253" cy="472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Blåskjell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Kamskjell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Østers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5EFFB9"/>
                </a:solidFill>
              </a:rPr>
              <a:t>Hummer</a:t>
            </a: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Tigerreke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Børstemark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Sekkedyr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5EFFB9"/>
                </a:solidFill>
              </a:rPr>
              <a:t>Kråkeboller</a:t>
            </a: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82B334F-0577-2064-0181-C102E101F847}"/>
              </a:ext>
            </a:extLst>
          </p:cNvPr>
          <p:cNvSpPr txBox="1">
            <a:spLocks/>
          </p:cNvSpPr>
          <p:nvPr/>
        </p:nvSpPr>
        <p:spPr>
          <a:xfrm>
            <a:off x="3860783" y="2134649"/>
            <a:ext cx="1464253" cy="472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>
                <a:solidFill>
                  <a:srgbClr val="FF795F"/>
                </a:solidFill>
              </a:rPr>
              <a:t>Rødspette</a:t>
            </a:r>
            <a:r>
              <a:rPr lang="en-US" sz="1600" b="1" dirty="0">
                <a:solidFill>
                  <a:srgbClr val="FF795F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795F"/>
                </a:solidFill>
              </a:rPr>
              <a:t>Kingfish?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795F"/>
                </a:solidFill>
              </a:rPr>
              <a:t>Barramundi?</a:t>
            </a: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5EFFB9"/>
              </a:solidFill>
            </a:endParaRP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ABE720B4-E067-70A5-FF2B-F95EED192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381" y="230188"/>
            <a:ext cx="1327605" cy="3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6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B1AC64B-7CD8-B648-A3D5-90933688E0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23768" t="-100" r="-23768" b="-100"/>
          <a:stretch/>
        </p:blipFill>
        <p:spPr>
          <a:xfrm>
            <a:off x="-161347" y="1578638"/>
            <a:ext cx="3982720" cy="4097985"/>
          </a:xfrm>
          <a:prstGeom prst="rect">
            <a:avLst/>
          </a:prstGeom>
          <a:effectLst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1C0847B-F716-F0F2-F23B-D9289DE52AA0}"/>
              </a:ext>
            </a:extLst>
          </p:cNvPr>
          <p:cNvSpPr txBox="1"/>
          <p:nvPr/>
        </p:nvSpPr>
        <p:spPr>
          <a:xfrm>
            <a:off x="3522069" y="1619582"/>
            <a:ext cx="8010289" cy="1569660"/>
          </a:xfrm>
          <a:prstGeom prst="rect">
            <a:avLst/>
          </a:prstGeom>
          <a:solidFill>
            <a:srgbClr val="CCC6A4"/>
          </a:solidFill>
        </p:spPr>
        <p:txBody>
          <a:bodyPr wrap="square" rtlCol="0">
            <a:spAutoFit/>
          </a:bodyPr>
          <a:lstStyle/>
          <a:p>
            <a:r>
              <a:rPr lang="nb-NO" sz="1600" u="sng" dirty="0">
                <a:latin typeface="Arial" panose="020B0604020202020204" pitchFamily="34" charset="0"/>
                <a:ea typeface="Calibri" panose="020F0502020204030204" pitchFamily="34" charset="0"/>
              </a:rPr>
              <a:t>Regjeringens havbruksstrategi, 2021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nb-NO" sz="1600" dirty="0">
                <a:latin typeface="Arial" panose="020B0604020202020204" pitchFamily="34" charset="0"/>
                <a:ea typeface="Calibri" panose="020F0502020204030204" pitchFamily="34" charset="0"/>
              </a:rPr>
              <a:t>"Regjeringen har som mål å øke veksten i havbruksnæringen innenfor bærekraftige rammer."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nb-NO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nb-N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nb-NO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 vil: videreføre satsingen på havbruksforskning, herunder forskning på nye arter og fiskefôr/nye fôringredienser. </a:t>
            </a:r>
            <a:r>
              <a:rPr lang="nb-N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endParaRPr lang="en-GB" sz="1600" dirty="0">
              <a:latin typeface="Source Serif Pro" panose="020406030504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7EFA75C-480F-CE65-533E-177DA17EA531}"/>
              </a:ext>
            </a:extLst>
          </p:cNvPr>
          <p:cNvSpPr txBox="1"/>
          <p:nvPr/>
        </p:nvSpPr>
        <p:spPr>
          <a:xfrm>
            <a:off x="3522068" y="3491947"/>
            <a:ext cx="8010289" cy="2308324"/>
          </a:xfrm>
          <a:prstGeom prst="rect">
            <a:avLst/>
          </a:prstGeom>
          <a:solidFill>
            <a:srgbClr val="B6AE7C"/>
          </a:solidFill>
        </p:spPr>
        <p:txBody>
          <a:bodyPr wrap="square" rtlCol="0">
            <a:spAutoFit/>
          </a:bodyPr>
          <a:lstStyle/>
          <a:p>
            <a:r>
              <a:rPr lang="nb-NO" sz="16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Hurdalsplattformen, 2021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nb-N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"Havbruksnæringen er av stor betydning for norsk matproduksjon og verdiskaping. </a:t>
            </a:r>
            <a:r>
              <a:rPr lang="nb-NO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 vil legge til rette for videre vekst for å skape flere arbeidsplasser, mer bearbeiding, større verdiskaping og økte eksportinntekter.</a:t>
            </a:r>
            <a:r>
              <a:rPr lang="nb-N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Målet er at Norge skal lede an i utviklingen av verdens mest produktive og miljøvennlige havbruksnæring med produksjon av matressurser til et voksende verdensmarked."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nb-NO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nb-NO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"R</a:t>
            </a:r>
            <a:r>
              <a:rPr lang="nb-NO" sz="1600" dirty="0">
                <a:latin typeface="Arial" panose="020B0604020202020204" pitchFamily="34" charset="0"/>
                <a:cs typeface="Times New Roman" panose="02020603050405020304" pitchFamily="18" charset="0"/>
              </a:rPr>
              <a:t>egjeringen vil prioritere er å "</a:t>
            </a:r>
            <a:r>
              <a:rPr lang="nb-NO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legge til rette for økt forskning på og mer næringsaktivitet knyttet til tang og tare og nye marine ressurser</a:t>
            </a:r>
            <a:r>
              <a:rPr lang="nb-NO" sz="1600" dirty="0">
                <a:latin typeface="Arial" panose="020B0604020202020204" pitchFamily="34" charset="0"/>
                <a:cs typeface="Times New Roman" panose="02020603050405020304" pitchFamily="18" charset="0"/>
              </a:rPr>
              <a:t>".</a:t>
            </a:r>
            <a:endParaRPr lang="en-GB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2FAB48-BB34-27F4-52BE-C16B5294609F}"/>
              </a:ext>
            </a:extLst>
          </p:cNvPr>
          <p:cNvSpPr txBox="1">
            <a:spLocks/>
          </p:cNvSpPr>
          <p:nvPr/>
        </p:nvSpPr>
        <p:spPr>
          <a:xfrm>
            <a:off x="414131" y="476577"/>
            <a:ext cx="51517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b-NO" sz="3200" b="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Politiske ambisjoner</a:t>
            </a:r>
          </a:p>
        </p:txBody>
      </p:sp>
    </p:spTree>
    <p:extLst>
      <p:ext uri="{BB962C8B-B14F-4D97-AF65-F5344CB8AC3E}">
        <p14:creationId xmlns:p14="http://schemas.microsoft.com/office/powerpoint/2010/main" val="2362457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kvaplan-niva">
      <a:dk1>
        <a:srgbClr val="000000"/>
      </a:dk1>
      <a:lt1>
        <a:srgbClr val="FFFFFF"/>
      </a:lt1>
      <a:dk2>
        <a:srgbClr val="107D8C"/>
      </a:dk2>
      <a:lt2>
        <a:srgbClr val="D8E7E9"/>
      </a:lt2>
      <a:accent1>
        <a:srgbClr val="15789E"/>
      </a:accent1>
      <a:accent2>
        <a:srgbClr val="D73E0F"/>
      </a:accent2>
      <a:accent3>
        <a:srgbClr val="005392"/>
      </a:accent3>
      <a:accent4>
        <a:srgbClr val="FECE06"/>
      </a:accent4>
      <a:accent5>
        <a:srgbClr val="33C3EA"/>
      </a:accent5>
      <a:accent6>
        <a:srgbClr val="005392"/>
      </a:accent6>
      <a:hlink>
        <a:srgbClr val="15789E"/>
      </a:hlink>
      <a:folHlink>
        <a:srgbClr val="00A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802</Words>
  <Application>Microsoft Office PowerPoint</Application>
  <PresentationFormat>Widescreen</PresentationFormat>
  <Paragraphs>255</Paragraphs>
  <Slides>20</Slides>
  <Notes>17</Notes>
  <HiddenSlides>1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31" baseType="lpstr">
      <vt:lpstr>Source Sans Pro</vt:lpstr>
      <vt:lpstr>Arial</vt:lpstr>
      <vt:lpstr>Helvetica Neue</vt:lpstr>
      <vt:lpstr>Muli</vt:lpstr>
      <vt:lpstr>Helvetica</vt:lpstr>
      <vt:lpstr>Helvetica Neue Light</vt:lpstr>
      <vt:lpstr>Panton</vt:lpstr>
      <vt:lpstr>Calibri</vt:lpstr>
      <vt:lpstr>Source Serif Pro</vt:lpstr>
      <vt:lpstr>Source Sans Pro Light</vt:lpstr>
      <vt:lpstr>Office-tema</vt:lpstr>
      <vt:lpstr>PowerPoint-presentasjon</vt:lpstr>
      <vt:lpstr>PowerPoint-presentasjon</vt:lpstr>
      <vt:lpstr>"Andre arter" utgjør en svært liten andel av havbruksproduksjonen</vt:lpstr>
      <vt:lpstr>PowerPoint-presentasjon</vt:lpstr>
      <vt:lpstr>Mulighet for seksdobling av omsetningsverdi fra biobaserte marine næringer - 2019*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Ola Reibo</dc:creator>
  <cp:lastModifiedBy>Grethe Adoff</cp:lastModifiedBy>
  <cp:revision>22</cp:revision>
  <dcterms:created xsi:type="dcterms:W3CDTF">2021-02-16T10:49:43Z</dcterms:created>
  <dcterms:modified xsi:type="dcterms:W3CDTF">2022-10-12T07:05:25Z</dcterms:modified>
</cp:coreProperties>
</file>